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y="5143500" cx="9144000"/>
  <p:notesSz cx="6858000" cy="9144000"/>
  <p:embeddedFontLst>
    <p:embeddedFont>
      <p:font typeface="Yellowtail"/>
      <p:regular r:id="rId50"/>
    </p:embeddedFont>
    <p:embeddedFont>
      <p:font typeface="Montserrat SemiBold"/>
      <p:regular r:id="rId51"/>
      <p:bold r:id="rId52"/>
      <p:italic r:id="rId53"/>
      <p:boldItalic r:id="rId54"/>
    </p:embeddedFont>
    <p:embeddedFont>
      <p:font typeface="Montserrat"/>
      <p:regular r:id="rId55"/>
      <p:bold r:id="rId56"/>
      <p:italic r:id="rId57"/>
      <p:boldItalic r:id="rId58"/>
    </p:embeddedFont>
    <p:embeddedFont>
      <p:font typeface="Montserrat Medium"/>
      <p:regular r:id="rId59"/>
      <p:bold r:id="rId60"/>
      <p:italic r:id="rId61"/>
      <p:boldItalic r:id="rId62"/>
    </p:embeddedFont>
    <p:embeddedFont>
      <p:font typeface="Quattrocento Sans"/>
      <p:regular r:id="rId63"/>
      <p:bold r:id="rId64"/>
      <p:italic r:id="rId65"/>
      <p:boldItalic r:id="rId66"/>
    </p:embeddedFont>
    <p:embeddedFont>
      <p:font typeface="Montserrat ExtraBold"/>
      <p:bold r:id="rId67"/>
      <p:boldItalic r:id="rId6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MontserratMedium-boldItalic.fntdata"/><Relationship Id="rId61" Type="http://schemas.openxmlformats.org/officeDocument/2006/relationships/font" Target="fonts/MontserratMedium-italic.fntdata"/><Relationship Id="rId20" Type="http://schemas.openxmlformats.org/officeDocument/2006/relationships/slide" Target="slides/slide15.xml"/><Relationship Id="rId64" Type="http://schemas.openxmlformats.org/officeDocument/2006/relationships/font" Target="fonts/QuattrocentoSans-bold.fntdata"/><Relationship Id="rId63" Type="http://schemas.openxmlformats.org/officeDocument/2006/relationships/font" Target="fonts/QuattrocentoSans-regular.fntdata"/><Relationship Id="rId22" Type="http://schemas.openxmlformats.org/officeDocument/2006/relationships/slide" Target="slides/slide17.xml"/><Relationship Id="rId66" Type="http://schemas.openxmlformats.org/officeDocument/2006/relationships/font" Target="fonts/QuattrocentoSans-boldItalic.fntdata"/><Relationship Id="rId21" Type="http://schemas.openxmlformats.org/officeDocument/2006/relationships/slide" Target="slides/slide16.xml"/><Relationship Id="rId65" Type="http://schemas.openxmlformats.org/officeDocument/2006/relationships/font" Target="fonts/QuattrocentoSans-italic.fntdata"/><Relationship Id="rId24" Type="http://schemas.openxmlformats.org/officeDocument/2006/relationships/slide" Target="slides/slide19.xml"/><Relationship Id="rId68" Type="http://schemas.openxmlformats.org/officeDocument/2006/relationships/font" Target="fonts/MontserratExtraBold-boldItalic.fntdata"/><Relationship Id="rId23" Type="http://schemas.openxmlformats.org/officeDocument/2006/relationships/slide" Target="slides/slide18.xml"/><Relationship Id="rId67" Type="http://schemas.openxmlformats.org/officeDocument/2006/relationships/font" Target="fonts/MontserratExtraBold-bold.fntdata"/><Relationship Id="rId60" Type="http://schemas.openxmlformats.org/officeDocument/2006/relationships/font" Target="fonts/MontserratMedium-bold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MontserratSemiBold-regular.fntdata"/><Relationship Id="rId50" Type="http://schemas.openxmlformats.org/officeDocument/2006/relationships/font" Target="fonts/Yellowtail-regular.fntdata"/><Relationship Id="rId53" Type="http://schemas.openxmlformats.org/officeDocument/2006/relationships/font" Target="fonts/MontserratSemiBold-italic.fntdata"/><Relationship Id="rId52" Type="http://schemas.openxmlformats.org/officeDocument/2006/relationships/font" Target="fonts/MontserratSemiBold-bold.fntdata"/><Relationship Id="rId11" Type="http://schemas.openxmlformats.org/officeDocument/2006/relationships/slide" Target="slides/slide6.xml"/><Relationship Id="rId55" Type="http://schemas.openxmlformats.org/officeDocument/2006/relationships/font" Target="fonts/Montserrat-regular.fntdata"/><Relationship Id="rId10" Type="http://schemas.openxmlformats.org/officeDocument/2006/relationships/slide" Target="slides/slide5.xml"/><Relationship Id="rId54" Type="http://schemas.openxmlformats.org/officeDocument/2006/relationships/font" Target="fonts/MontserratSemiBold-boldItalic.fntdata"/><Relationship Id="rId13" Type="http://schemas.openxmlformats.org/officeDocument/2006/relationships/slide" Target="slides/slide8.xml"/><Relationship Id="rId57" Type="http://schemas.openxmlformats.org/officeDocument/2006/relationships/font" Target="fonts/Montserrat-italic.fntdata"/><Relationship Id="rId12" Type="http://schemas.openxmlformats.org/officeDocument/2006/relationships/slide" Target="slides/slide7.xml"/><Relationship Id="rId56" Type="http://schemas.openxmlformats.org/officeDocument/2006/relationships/font" Target="fonts/Montserrat-bold.fntdata"/><Relationship Id="rId15" Type="http://schemas.openxmlformats.org/officeDocument/2006/relationships/slide" Target="slides/slide10.xml"/><Relationship Id="rId59" Type="http://schemas.openxmlformats.org/officeDocument/2006/relationships/font" Target="fonts/MontserratMedium-regular.fntdata"/><Relationship Id="rId14" Type="http://schemas.openxmlformats.org/officeDocument/2006/relationships/slide" Target="slides/slide9.xml"/><Relationship Id="rId58" Type="http://schemas.openxmlformats.org/officeDocument/2006/relationships/font" Target="fonts/Montserrat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" name="Google Shape;6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6aad4177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6aad4177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g"/><Relationship Id="rId4" Type="http://schemas.openxmlformats.org/officeDocument/2006/relationships/image" Target="../media/image1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7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Relationship Id="rId4" Type="http://schemas.openxmlformats.org/officeDocument/2006/relationships/image" Target="../media/image4.jpg"/><Relationship Id="rId11" Type="http://schemas.openxmlformats.org/officeDocument/2006/relationships/image" Target="../media/image8.jpg"/><Relationship Id="rId10" Type="http://schemas.openxmlformats.org/officeDocument/2006/relationships/image" Target="../media/image10.jpg"/><Relationship Id="rId9" Type="http://schemas.openxmlformats.org/officeDocument/2006/relationships/image" Target="../media/image7.jpg"/><Relationship Id="rId5" Type="http://schemas.openxmlformats.org/officeDocument/2006/relationships/image" Target="../media/image15.jpg"/><Relationship Id="rId6" Type="http://schemas.openxmlformats.org/officeDocument/2006/relationships/image" Target="../media/image12.jpg"/><Relationship Id="rId7" Type="http://schemas.openxmlformats.org/officeDocument/2006/relationships/image" Target="../media/image1.jpg"/><Relationship Id="rId8" Type="http://schemas.openxmlformats.org/officeDocument/2006/relationships/image" Target="../media/image3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8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21.jpg"/><Relationship Id="rId5" Type="http://schemas.openxmlformats.org/officeDocument/2006/relationships/image" Target="../media/image20.jpg"/><Relationship Id="rId6" Type="http://schemas.openxmlformats.org/officeDocument/2006/relationships/image" Target="../media/image9.jpg"/><Relationship Id="rId7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13"/>
          <p:cNvCxnSpPr/>
          <p:nvPr/>
        </p:nvCxnSpPr>
        <p:spPr>
          <a:xfrm flipH="1" rot="10800000">
            <a:off x="-112" y="5026819"/>
            <a:ext cx="9144000" cy="9525"/>
          </a:xfrm>
          <a:prstGeom prst="straightConnector1">
            <a:avLst/>
          </a:prstGeom>
          <a:noFill/>
          <a:ln cap="flat" cmpd="sng" w="428625">
            <a:solidFill>
              <a:srgbClr val="F2853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5" name="Google Shape;55;p13"/>
          <p:cNvSpPr/>
          <p:nvPr/>
        </p:nvSpPr>
        <p:spPr>
          <a:xfrm>
            <a:off x="-734526" y="-655726"/>
            <a:ext cx="4669988" cy="4425646"/>
          </a:xfrm>
          <a:custGeom>
            <a:rect b="b" l="l" r="r" t="t"/>
            <a:pathLst>
              <a:path extrusionOk="0" h="5455342" w="5203329">
                <a:moveTo>
                  <a:pt x="0" y="0"/>
                </a:moveTo>
                <a:lnTo>
                  <a:pt x="5203329" y="0"/>
                </a:lnTo>
                <a:lnTo>
                  <a:pt x="5203329" y="5455343"/>
                </a:lnTo>
                <a:lnTo>
                  <a:pt x="0" y="54553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6" name="Google Shape;56;p13"/>
          <p:cNvSpPr txBox="1"/>
          <p:nvPr/>
        </p:nvSpPr>
        <p:spPr>
          <a:xfrm>
            <a:off x="5756113" y="3402400"/>
            <a:ext cx="2081850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62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2025</a:t>
            </a:r>
            <a:endParaRPr b="0" i="0" sz="1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286004" y="1440170"/>
            <a:ext cx="5781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" sz="70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SCHOOL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" sz="70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PHOTOFEST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/>
          <p:nvPr/>
        </p:nvSpPr>
        <p:spPr>
          <a:xfrm>
            <a:off x="2804900" y="48025"/>
            <a:ext cx="6163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rgbClr val="FFFFFF"/>
                </a:solidFill>
                <a:highlight>
                  <a:srgbClr val="000000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Поиск фотографа в социальных сетях</a:t>
            </a:r>
            <a:endParaRPr b="0" i="0" sz="1900" u="none" cap="none" strike="noStrike">
              <a:solidFill>
                <a:srgbClr val="FFFFFF"/>
              </a:solidFill>
              <a:highlight>
                <a:srgbClr val="000000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34" name="Google Shape;134;p22"/>
          <p:cNvSpPr txBox="1"/>
          <p:nvPr/>
        </p:nvSpPr>
        <p:spPr>
          <a:xfrm>
            <a:off x="3382925" y="923950"/>
            <a:ext cx="5208900" cy="28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" sz="1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Плюсы:</a:t>
            </a:r>
            <a:br>
              <a:rPr b="1" i="0" lang="ru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b="1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Большое количество пользователей онлайн</a:t>
            </a:r>
            <a:endParaRPr b="0" i="0" sz="1400" u="none" cap="none" strike="noStrike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Хорошо работает в городах и нишах с низкой конкуренцией</a:t>
            </a:r>
            <a:br>
              <a:rPr b="0" i="0" lang="ru" sz="1400" u="none" cap="none" strike="noStrik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b="0" i="0" sz="1400" u="none" cap="none" strike="noStrike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Алгоритм может быстро продвинуть аккаунт</a:t>
            </a:r>
            <a:endParaRPr b="0" i="0" sz="1400" u="none" cap="none" strike="noStrike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22" title="Screenshot_20250402-154144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66216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ПОИСКОВЫЕ СИСТЕМЫ</a:t>
            </a:r>
            <a:endParaRPr b="0" i="0" sz="14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3"/>
          <p:cNvSpPr txBox="1"/>
          <p:nvPr/>
        </p:nvSpPr>
        <p:spPr>
          <a:xfrm>
            <a:off x="4168625" y="894875"/>
            <a:ext cx="4634400" cy="3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Плюсы:</a:t>
            </a:r>
            <a:b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поисковой системе приоритет отдаётся сайтам и только потом соц.сетям.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Есть возможность влиять на позиции в поисковой системе и создавать страницы под запросы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Люди активнее ищут информацию в поиске, чем в социальной сети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23"/>
          <p:cNvPicPr preferRelativeResize="0"/>
          <p:nvPr/>
        </p:nvPicPr>
        <p:blipFill rotWithShape="1">
          <a:blip r:embed="rId3">
            <a:alphaModFix/>
          </a:blip>
          <a:srcRect b="0" l="0" r="20298" t="0"/>
          <a:stretch/>
        </p:blipFill>
        <p:spPr>
          <a:xfrm>
            <a:off x="152400" y="629400"/>
            <a:ext cx="4388050" cy="4183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4"/>
          <p:cNvPicPr preferRelativeResize="0"/>
          <p:nvPr/>
        </p:nvPicPr>
        <p:blipFill rotWithShape="1">
          <a:blip r:embed="rId3">
            <a:alphaModFix/>
          </a:blip>
          <a:srcRect b="0" l="0" r="0" t="2940"/>
          <a:stretch/>
        </p:blipFill>
        <p:spPr>
          <a:xfrm>
            <a:off x="658225" y="446950"/>
            <a:ext cx="7827523" cy="4696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4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ПОПУЛЯРНЫЕ САЙТЫ В РУНЕТЕ</a:t>
            </a:r>
            <a:endParaRPr b="0" i="0" sz="19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rgbClr val="FFFFFF"/>
                </a:solidFill>
                <a:highlight>
                  <a:srgbClr val="A64D79"/>
                </a:highlight>
                <a:latin typeface="Arial"/>
                <a:ea typeface="Arial"/>
                <a:cs typeface="Arial"/>
                <a:sym typeface="Arial"/>
              </a:rPr>
              <a:t>ПОЧЕМУ САЙТ ЛУЧШЕЕ РЕШЕНИЕ?</a:t>
            </a:r>
            <a:endParaRPr b="0" i="0" sz="1900" u="none" cap="none" strike="noStrike">
              <a:solidFill>
                <a:srgbClr val="FFFFFF"/>
              </a:solidFill>
              <a:highlight>
                <a:srgbClr val="A64D79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25"/>
          <p:cNvPicPr preferRelativeResize="0"/>
          <p:nvPr/>
        </p:nvPicPr>
        <p:blipFill rotWithShape="1">
          <a:blip r:embed="rId3">
            <a:alphaModFix/>
          </a:blip>
          <a:srcRect b="0" l="0" r="803" t="0"/>
          <a:stretch/>
        </p:blipFill>
        <p:spPr>
          <a:xfrm>
            <a:off x="310700" y="390900"/>
            <a:ext cx="8381399" cy="4752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6"/>
          <p:cNvPicPr preferRelativeResize="0"/>
          <p:nvPr/>
        </p:nvPicPr>
        <p:blipFill rotWithShape="1">
          <a:blip r:embed="rId3">
            <a:alphaModFix/>
          </a:blip>
          <a:srcRect b="0" l="0" r="803" t="0"/>
          <a:stretch/>
        </p:blipFill>
        <p:spPr>
          <a:xfrm>
            <a:off x="102600" y="1075313"/>
            <a:ext cx="5278049" cy="299287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6"/>
          <p:cNvSpPr txBox="1"/>
          <p:nvPr/>
        </p:nvSpPr>
        <p:spPr>
          <a:xfrm>
            <a:off x="5228575" y="1075325"/>
            <a:ext cx="5208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</a:pPr>
            <a:r>
              <a:rPr b="1" i="0" lang="ru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Признак профессионализма</a:t>
            </a:r>
            <a:br>
              <a:rPr b="1" i="0" lang="ru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</a:pPr>
            <a:r>
              <a:rPr b="1" i="0" lang="ru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Доступен 24/7 без VPN</a:t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</a:pPr>
            <a:r>
              <a:rPr b="1" i="0" lang="ru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Контент легко найти в поиске</a:t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</a:pPr>
            <a:r>
              <a:rPr b="1" i="0" lang="ru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Бесплатное SEO-продвижение</a:t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</a:pPr>
            <a:r>
              <a:rPr b="1" i="0" lang="ru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Реклама, аналитика</a:t>
            </a:r>
            <a:endParaRPr b="1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6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rgbClr val="FFFFFF"/>
                </a:solidFill>
                <a:highlight>
                  <a:srgbClr val="A64D79"/>
                </a:highlight>
                <a:latin typeface="Arial"/>
                <a:ea typeface="Arial"/>
                <a:cs typeface="Arial"/>
                <a:sym typeface="Arial"/>
              </a:rPr>
              <a:t>ПОЧЕМУ САЙТ ЛУЧШЕЕ РЕШЕНИЕ?</a:t>
            </a:r>
            <a:endParaRPr b="0" i="0" sz="1900" u="none" cap="none" strike="noStrike">
              <a:solidFill>
                <a:srgbClr val="FFFFFF"/>
              </a:solidFill>
              <a:highlight>
                <a:srgbClr val="A64D79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/>
        </p:nvSpPr>
        <p:spPr>
          <a:xfrm>
            <a:off x="0" y="0"/>
            <a:ext cx="914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Статистика запросов в поиске</a:t>
            </a:r>
            <a:br>
              <a:rPr b="0" i="0" lang="ru" sz="1900" u="none" cap="none" strike="noStrike">
                <a:solidFill>
                  <a:schemeClr val="dk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1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https://wordstat.yandex.ru/</a:t>
            </a:r>
            <a:endParaRPr b="1" i="0" sz="1400" u="none" cap="none" strike="noStrike">
              <a:solidFill>
                <a:schemeClr val="lt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4788" y="902050"/>
            <a:ext cx="8194417" cy="406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/>
          <p:nvPr/>
        </p:nvSpPr>
        <p:spPr>
          <a:xfrm>
            <a:off x="0" y="0"/>
            <a:ext cx="914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Статистика запросов в поиске</a:t>
            </a:r>
            <a:br>
              <a:rPr b="0" i="0" lang="ru" sz="1900" u="none" cap="none" strike="noStrike">
                <a:solidFill>
                  <a:schemeClr val="dk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1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https://wordstat.yandex.ru/</a:t>
            </a:r>
            <a:endParaRPr b="1" i="0" sz="1400" u="none" cap="none" strike="noStrike">
              <a:solidFill>
                <a:schemeClr val="lt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5738" y="802825"/>
            <a:ext cx="7092531" cy="4069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313" y="126650"/>
            <a:ext cx="7923374" cy="4890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775" y="812825"/>
            <a:ext cx="8839204" cy="4195169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 txBox="1"/>
          <p:nvPr/>
        </p:nvSpPr>
        <p:spPr>
          <a:xfrm>
            <a:off x="0" y="2037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НАСТРАИВАЕМ МЕТАТЕГИ ГЛАВНОЙ СТРАНИЦЫ</a:t>
            </a:r>
            <a:endParaRPr b="0" i="0" sz="1400" u="none" cap="none" strike="noStrike">
              <a:solidFill>
                <a:schemeClr val="lt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 txBox="1"/>
          <p:nvPr/>
        </p:nvSpPr>
        <p:spPr>
          <a:xfrm>
            <a:off x="6387550" y="1294975"/>
            <a:ext cx="2582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Заголовок</a:t>
            </a:r>
            <a:b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(Title)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1"/>
          <p:cNvSpPr txBox="1"/>
          <p:nvPr/>
        </p:nvSpPr>
        <p:spPr>
          <a:xfrm>
            <a:off x="6183975" y="3084650"/>
            <a:ext cx="2582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Описание</a:t>
            </a:r>
            <a:b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(Description)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1"/>
          <p:cNvSpPr txBox="1"/>
          <p:nvPr/>
        </p:nvSpPr>
        <p:spPr>
          <a:xfrm>
            <a:off x="0" y="2037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Структура поиска</a:t>
            </a:r>
            <a:endParaRPr b="0" i="0" sz="14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p31"/>
          <p:cNvCxnSpPr/>
          <p:nvPr/>
        </p:nvCxnSpPr>
        <p:spPr>
          <a:xfrm>
            <a:off x="6838600" y="1935175"/>
            <a:ext cx="0" cy="42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3" name="Google Shape;193;p31"/>
          <p:cNvCxnSpPr/>
          <p:nvPr/>
        </p:nvCxnSpPr>
        <p:spPr>
          <a:xfrm>
            <a:off x="6838600" y="2816575"/>
            <a:ext cx="0" cy="42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4" name="Google Shape;194;p31"/>
          <p:cNvSpPr txBox="1"/>
          <p:nvPr/>
        </p:nvSpPr>
        <p:spPr>
          <a:xfrm>
            <a:off x="6416650" y="2371650"/>
            <a:ext cx="100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Метатеги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31"/>
          <p:cNvPicPr preferRelativeResize="0"/>
          <p:nvPr/>
        </p:nvPicPr>
        <p:blipFill rotWithShape="1">
          <a:blip r:embed="rId3">
            <a:alphaModFix/>
          </a:blip>
          <a:srcRect b="0" l="0" r="13665" t="0"/>
          <a:stretch/>
        </p:blipFill>
        <p:spPr>
          <a:xfrm>
            <a:off x="470750" y="2226513"/>
            <a:ext cx="4911501" cy="2066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6" name="Google Shape;196;p31"/>
          <p:cNvCxnSpPr/>
          <p:nvPr/>
        </p:nvCxnSpPr>
        <p:spPr>
          <a:xfrm flipH="1" rot="10800000">
            <a:off x="4052200" y="1666075"/>
            <a:ext cx="2226300" cy="70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7" name="Google Shape;197;p31"/>
          <p:cNvCxnSpPr/>
          <p:nvPr/>
        </p:nvCxnSpPr>
        <p:spPr>
          <a:xfrm>
            <a:off x="4626975" y="2832475"/>
            <a:ext cx="1557000" cy="39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4"/>
          <p:cNvCxnSpPr/>
          <p:nvPr/>
        </p:nvCxnSpPr>
        <p:spPr>
          <a:xfrm flipH="1" rot="10800000">
            <a:off x="-112" y="5026894"/>
            <a:ext cx="9144000" cy="9450"/>
          </a:xfrm>
          <a:prstGeom prst="straightConnector1">
            <a:avLst/>
          </a:prstGeom>
          <a:noFill/>
          <a:ln cap="flat" cmpd="sng" w="428625">
            <a:solidFill>
              <a:srgbClr val="F2853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4"/>
          <p:cNvSpPr/>
          <p:nvPr/>
        </p:nvSpPr>
        <p:spPr>
          <a:xfrm>
            <a:off x="-534375" y="-331250"/>
            <a:ext cx="2562640" cy="2045753"/>
          </a:xfrm>
          <a:custGeom>
            <a:rect b="b" l="l" r="r" t="t"/>
            <a:pathLst>
              <a:path extrusionOk="0" h="5455342" w="5203329">
                <a:moveTo>
                  <a:pt x="0" y="0"/>
                </a:moveTo>
                <a:lnTo>
                  <a:pt x="5203329" y="0"/>
                </a:lnTo>
                <a:lnTo>
                  <a:pt x="5203329" y="5455343"/>
                </a:lnTo>
                <a:lnTo>
                  <a:pt x="0" y="54553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4" name="Google Shape;64;p14"/>
          <p:cNvSpPr txBox="1"/>
          <p:nvPr/>
        </p:nvSpPr>
        <p:spPr>
          <a:xfrm>
            <a:off x="5756113" y="3402400"/>
            <a:ext cx="2081850" cy="15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" u="none" cap="none" strike="noStrike">
              <a:solidFill>
                <a:srgbClr val="000000"/>
              </a:solidFill>
              <a:latin typeface="Yellowtail"/>
              <a:ea typeface="Yellowtail"/>
              <a:cs typeface="Yellowtail"/>
              <a:sym typeface="Yellowtail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2286000" y="1440175"/>
            <a:ext cx="6712350" cy="18466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" sz="4000" u="none" cap="none" strike="noStrik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«Клиенты из поиска: как бесплатно продвигать сайт фотографа»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2"/>
          <p:cNvSpPr txBox="1"/>
          <p:nvPr/>
        </p:nvSpPr>
        <p:spPr>
          <a:xfrm>
            <a:off x="0" y="2037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Как оформлять заголовок страницы?</a:t>
            </a:r>
            <a:endParaRPr b="0" i="0" sz="14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2"/>
          <p:cNvSpPr txBox="1"/>
          <p:nvPr/>
        </p:nvSpPr>
        <p:spPr>
          <a:xfrm>
            <a:off x="341925" y="1236775"/>
            <a:ext cx="4474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Худшие варианты: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Фотограф Иван Иванов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Иван Иванов фотографирует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Сайт Ивана Иванова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2"/>
          <p:cNvSpPr txBox="1"/>
          <p:nvPr/>
        </p:nvSpPr>
        <p:spPr>
          <a:xfrm>
            <a:off x="4160975" y="1236775"/>
            <a:ext cx="4474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Лучшие варианты: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Школьный фотограф в Москве Иван Иванов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Иван Иванов - школьный фотограф в Москве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Сайт московского фотографа Ивана Иванова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2"/>
          <p:cNvSpPr txBox="1"/>
          <p:nvPr/>
        </p:nvSpPr>
        <p:spPr>
          <a:xfrm>
            <a:off x="-50" y="3368375"/>
            <a:ext cx="9144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" sz="17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Длина заголовка страницы - 60-80 символов!</a:t>
            </a:r>
            <a:endParaRPr b="0" i="0" sz="17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3"/>
          <p:cNvSpPr txBox="1"/>
          <p:nvPr/>
        </p:nvSpPr>
        <p:spPr>
          <a:xfrm>
            <a:off x="0" y="2037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Как оформлять описание страницы?</a:t>
            </a:r>
            <a:endParaRPr b="0" i="0" sz="14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3"/>
          <p:cNvSpPr txBox="1"/>
          <p:nvPr/>
        </p:nvSpPr>
        <p:spPr>
          <a:xfrm>
            <a:off x="341925" y="1236775"/>
            <a:ext cx="33519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Худший вариант: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— (ничего)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Вдохновитесь снимками, которые принесут вам радость на долгие годы, а просмотр будет дарить тепло.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3"/>
          <p:cNvSpPr txBox="1"/>
          <p:nvPr/>
        </p:nvSpPr>
        <p:spPr>
          <a:xfrm>
            <a:off x="4160975" y="1236775"/>
            <a:ext cx="4474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Лучший вариант: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Меня зовут Иван Иванов и я лучший ш</a:t>
            </a: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кольный фотограф в Москве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Снимаю и печатаю </a:t>
            </a: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школьные альбомы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снимаю мероприятия. У меня всегда </a:t>
            </a: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доступные цены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на фотоуслуги и высокая </a:t>
            </a: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гарантия качества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На сайте доступны мои </a:t>
            </a: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фотографии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контактные данные для заказа </a:t>
            </a: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школьной фотосессии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3"/>
          <p:cNvSpPr txBox="1"/>
          <p:nvPr/>
        </p:nvSpPr>
        <p:spPr>
          <a:xfrm>
            <a:off x="-50" y="3368375"/>
            <a:ext cx="9144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" sz="17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Длина описания страницы - 150-200 символов!</a:t>
            </a:r>
            <a:endParaRPr b="0" i="0" sz="17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425" y="938475"/>
            <a:ext cx="5184500" cy="2837174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4"/>
          <p:cNvSpPr txBox="1"/>
          <p:nvPr/>
        </p:nvSpPr>
        <p:spPr>
          <a:xfrm>
            <a:off x="0" y="918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Важны не только метатеги, но и контент на странице!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34"/>
          <p:cNvSpPr txBox="1"/>
          <p:nvPr/>
        </p:nvSpPr>
        <p:spPr>
          <a:xfrm>
            <a:off x="5630925" y="1462300"/>
            <a:ext cx="32445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Дополнительные преимущества даст оформленный текст, содержащий ключевые слова из Wordstat длиной не менее 300 символов (идеально от 500 до 1000)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Текст должен быть авторским и уникальным!</a:t>
            </a:r>
            <a:b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не забывайте про форматирование: заголовок абзаца, текст. 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>
            <p:ph type="title"/>
          </p:nvPr>
        </p:nvSpPr>
        <p:spPr>
          <a:xfrm>
            <a:off x="50100" y="53750"/>
            <a:ext cx="9093900" cy="15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2300">
                <a:solidFill>
                  <a:schemeClr val="lt1"/>
                </a:solidFill>
                <a:highlight>
                  <a:schemeClr val="accent5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ИСПОЛЬЗУЙТЕ КЛЮЧЕВЫЕ СЛОВА*</a:t>
            </a:r>
            <a:endParaRPr sz="2300">
              <a:solidFill>
                <a:schemeClr val="lt1"/>
              </a:solidFill>
              <a:highlight>
                <a:schemeClr val="accent5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1700">
                <a:latin typeface="Montserrat"/>
                <a:ea typeface="Montserrat"/>
                <a:cs typeface="Montserrat"/>
                <a:sym typeface="Montserrat"/>
              </a:rPr>
              <a:t>*СЛОВА И ФРАЗЫ, ПО КОТОРЫМ ВАС МОГУТ ИСКАТЬ</a:t>
            </a:r>
            <a:endParaRPr sz="17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26" name="Google Shape;22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6613" y="1070500"/>
            <a:ext cx="7240883" cy="40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6"/>
          <p:cNvPicPr preferRelativeResize="0"/>
          <p:nvPr/>
        </p:nvPicPr>
        <p:blipFill rotWithShape="1">
          <a:blip r:embed="rId3">
            <a:alphaModFix/>
          </a:blip>
          <a:srcRect b="9230" l="0" r="0" t="0"/>
          <a:stretch/>
        </p:blipFill>
        <p:spPr>
          <a:xfrm>
            <a:off x="270925" y="751550"/>
            <a:ext cx="8602148" cy="439195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6"/>
          <p:cNvSpPr txBox="1"/>
          <p:nvPr>
            <p:ph type="title"/>
          </p:nvPr>
        </p:nvSpPr>
        <p:spPr>
          <a:xfrm>
            <a:off x="-29525" y="115200"/>
            <a:ext cx="9093900" cy="15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2300">
                <a:solidFill>
                  <a:schemeClr val="lt1"/>
                </a:solidFill>
                <a:highlight>
                  <a:schemeClr val="accent3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ИСПОЛЬЗУЙТЕ РЕГИОНАЛЬНОСТЬ</a:t>
            </a:r>
            <a:endParaRPr sz="2300">
              <a:solidFill>
                <a:schemeClr val="lt1"/>
              </a:solidFill>
              <a:highlight>
                <a:schemeClr val="accent3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7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7"/>
          <p:cNvSpPr txBox="1"/>
          <p:nvPr/>
        </p:nvSpPr>
        <p:spPr>
          <a:xfrm>
            <a:off x="0" y="918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ПРАВИЛЬНОЕ ОФОРМЛЕНИЕ СТРАНИЦ = ПРЕИМУЩЕСТВО</a:t>
            </a:r>
            <a:endParaRPr b="0" i="0" sz="1400" u="none" cap="none" strike="noStrike">
              <a:solidFill>
                <a:srgbClr val="000000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37"/>
          <p:cNvPicPr preferRelativeResize="0"/>
          <p:nvPr/>
        </p:nvPicPr>
        <p:blipFill rotWithShape="1">
          <a:blip r:embed="rId3">
            <a:alphaModFix/>
          </a:blip>
          <a:srcRect b="0" l="0" r="5526" t="11363"/>
          <a:stretch/>
        </p:blipFill>
        <p:spPr>
          <a:xfrm>
            <a:off x="326875" y="1545225"/>
            <a:ext cx="8350474" cy="248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8"/>
          <p:cNvSpPr txBox="1"/>
          <p:nvPr/>
        </p:nvSpPr>
        <p:spPr>
          <a:xfrm>
            <a:off x="0" y="106350"/>
            <a:ext cx="9261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ДОПОЛНИТЕЛЬНЫЕ СТРАНИЦЫ НА САЙТЕ</a:t>
            </a:r>
            <a:endParaRPr b="0" i="0" sz="1400" u="none" cap="none" strike="noStrike">
              <a:solidFill>
                <a:schemeClr val="dk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0225" y="583350"/>
            <a:ext cx="8165724" cy="4593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9"/>
          <p:cNvPicPr preferRelativeResize="0"/>
          <p:nvPr/>
        </p:nvPicPr>
        <p:blipFill rotWithShape="1">
          <a:blip r:embed="rId3">
            <a:alphaModFix/>
          </a:blip>
          <a:srcRect b="15271" l="15514" r="8659" t="3539"/>
          <a:stretch/>
        </p:blipFill>
        <p:spPr>
          <a:xfrm>
            <a:off x="1105413" y="788063"/>
            <a:ext cx="6933173" cy="417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9"/>
          <p:cNvSpPr txBox="1"/>
          <p:nvPr/>
        </p:nvSpPr>
        <p:spPr>
          <a:xfrm>
            <a:off x="0" y="106350"/>
            <a:ext cx="9261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ОПТИМИЗИРУЕМ СТРАНИЦЫ</a:t>
            </a:r>
            <a:endParaRPr b="0" i="0" sz="1400" u="none" cap="none" strike="noStrike">
              <a:solidFill>
                <a:schemeClr val="dk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5400" y="99500"/>
            <a:ext cx="7013202" cy="483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125" y="152400"/>
            <a:ext cx="832045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3288350" y="996700"/>
            <a:ext cx="5063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ru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Александр Макушин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Интернет-маркетолог: </a:t>
            </a:r>
            <a:r>
              <a:rPr b="0" i="0" lang="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сотрудничал с Mercedes-Benz, Nissan, Hyundai, Кенгуру, DesignRetail, Wfolio и др.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Фотограф: </a:t>
            </a:r>
            <a:r>
              <a:rPr b="0" i="0" lang="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портретная, пейзажная, концептуальная фотография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Блогер: </a:t>
            </a:r>
            <a:r>
              <a:rPr b="0" i="0" lang="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&gt;150k подписчиков в Youtube и социальных сетях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5" title="photo_2025-06-12_14-26-16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100" y="837251"/>
            <a:ext cx="2685650" cy="335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867072"/>
            <a:ext cx="9261348" cy="2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2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highlight>
                  <a:schemeClr val="lt1"/>
                </a:highlight>
              </a:rPr>
              <a:t>Одна страница под 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highlight>
                  <a:schemeClr val="lt1"/>
                </a:highlight>
              </a:rPr>
              <a:t>один поисковый запрос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43"/>
          <p:cNvPicPr preferRelativeResize="0"/>
          <p:nvPr/>
        </p:nvPicPr>
        <p:blipFill rotWithShape="1">
          <a:blip r:embed="rId3">
            <a:alphaModFix/>
          </a:blip>
          <a:srcRect b="4387" l="0" r="0" t="0"/>
          <a:stretch/>
        </p:blipFill>
        <p:spPr>
          <a:xfrm>
            <a:off x="152400" y="314300"/>
            <a:ext cx="8839202" cy="393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8839204" cy="4613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588950"/>
            <a:ext cx="8839204" cy="444118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5"/>
          <p:cNvSpPr txBox="1"/>
          <p:nvPr/>
        </p:nvSpPr>
        <p:spPr>
          <a:xfrm>
            <a:off x="0" y="106350"/>
            <a:ext cx="9261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ИСПОЛЬЗУЕМ СКРЫТЫЕ СТРАНИЦЫ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469850"/>
            <a:ext cx="8839204" cy="4203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292325"/>
            <a:ext cx="8839204" cy="44066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8"/>
          <p:cNvSpPr txBox="1"/>
          <p:nvPr/>
        </p:nvSpPr>
        <p:spPr>
          <a:xfrm>
            <a:off x="0" y="167325"/>
            <a:ext cx="9261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ОПТИМИЗАЦИЯ ИЗОБРАЖЕНИЙ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" name="Google Shape;29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263" y="790100"/>
            <a:ext cx="7752781" cy="419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9"/>
          <p:cNvSpPr txBox="1"/>
          <p:nvPr/>
        </p:nvSpPr>
        <p:spPr>
          <a:xfrm>
            <a:off x="50" y="56625"/>
            <a:ext cx="9144000" cy="15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" sz="1800" u="none" cap="none" strike="noStrike">
                <a:solidFill>
                  <a:srgbClr val="FFFFFF"/>
                </a:solidFill>
                <a:highlight>
                  <a:srgbClr val="A64D79"/>
                </a:highlight>
                <a:latin typeface="Arial"/>
                <a:ea typeface="Arial"/>
                <a:cs typeface="Arial"/>
                <a:sym typeface="Arial"/>
              </a:rPr>
              <a:t>СВЯЗЬ САЙТА И ТЕКСТОВЫХ НЕЙРОСЕТЕЙ</a:t>
            </a:r>
            <a:endParaRPr b="1" i="0" sz="1800" u="none" cap="none" strike="noStrike">
              <a:solidFill>
                <a:srgbClr val="FFFFFF"/>
              </a:solidFill>
              <a:highlight>
                <a:srgbClr val="A64D79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1471" y="587875"/>
            <a:ext cx="6612255" cy="455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6300" y="198450"/>
            <a:ext cx="6571392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51"/>
          <p:cNvPicPr preferRelativeResize="0"/>
          <p:nvPr/>
        </p:nvPicPr>
        <p:blipFill rotWithShape="1">
          <a:blip r:embed="rId3">
            <a:alphaModFix/>
          </a:blip>
          <a:srcRect b="0" l="0" r="772" t="0"/>
          <a:stretch/>
        </p:blipFill>
        <p:spPr>
          <a:xfrm>
            <a:off x="304350" y="304800"/>
            <a:ext cx="853530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/>
        </p:nvSpPr>
        <p:spPr>
          <a:xfrm>
            <a:off x="0" y="461927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" sz="1200" u="none" cap="none" strike="noStrike">
                <a:solidFill>
                  <a:srgbClr val="FFFFFF"/>
                </a:solidFill>
                <a:highlight>
                  <a:srgbClr val="000000"/>
                </a:highlight>
                <a:latin typeface="Arial"/>
                <a:ea typeface="Arial"/>
                <a:cs typeface="Arial"/>
                <a:sym typeface="Arial"/>
              </a:rPr>
              <a:t>ALEXANDERMAKUSHIN.RU</a:t>
            </a:r>
            <a:endParaRPr b="1" i="0" sz="1200" u="none" cap="none" strike="noStrike">
              <a:solidFill>
                <a:srgbClr val="FFFFFF"/>
              </a:solidFill>
              <a:highlight>
                <a:srgbClr val="0000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6" title="ea9acd03fb530233899ddc52c4a4c687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298900" cy="2811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 title="22bd28bedbd7ac2f0ee9acb3dbf2f005.jpg"/>
          <p:cNvPicPr preferRelativeResize="0"/>
          <p:nvPr/>
        </p:nvPicPr>
        <p:blipFill rotWithShape="1">
          <a:blip r:embed="rId4">
            <a:alphaModFix/>
          </a:blip>
          <a:srcRect b="19567" l="0" r="0" t="0"/>
          <a:stretch/>
        </p:blipFill>
        <p:spPr>
          <a:xfrm>
            <a:off x="1325075" y="2689400"/>
            <a:ext cx="2060225" cy="2454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 title="DSC_1424 (1).jpg"/>
          <p:cNvPicPr preferRelativeResize="0"/>
          <p:nvPr/>
        </p:nvPicPr>
        <p:blipFill rotWithShape="1">
          <a:blip r:embed="rId5">
            <a:alphaModFix/>
          </a:blip>
          <a:srcRect b="19781" l="0" r="16415" t="0"/>
          <a:stretch/>
        </p:blipFill>
        <p:spPr>
          <a:xfrm>
            <a:off x="7261475" y="2428950"/>
            <a:ext cx="1882524" cy="2714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 title="1683405818_50bd36.jpg"/>
          <p:cNvPicPr preferRelativeResize="0"/>
          <p:nvPr/>
        </p:nvPicPr>
        <p:blipFill rotWithShape="1">
          <a:blip r:embed="rId6">
            <a:alphaModFix/>
          </a:blip>
          <a:srcRect b="0" l="0" r="7165" t="1516"/>
          <a:stretch/>
        </p:blipFill>
        <p:spPr>
          <a:xfrm>
            <a:off x="5334900" y="0"/>
            <a:ext cx="3809100" cy="268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 title="1663243440_adc2fb.jpg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298901" y="0"/>
            <a:ext cx="2107374" cy="3051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 title="3e0a51ca7f77d62e16d1235ea1ca7ee7.jpg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272524" y="0"/>
            <a:ext cx="2133749" cy="320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 title="DSC_8813.jpg"/>
          <p:cNvPicPr preferRelativeResize="0"/>
          <p:nvPr/>
        </p:nvPicPr>
        <p:blipFill rotWithShape="1">
          <a:blip r:embed="rId9">
            <a:alphaModFix/>
          </a:blip>
          <a:srcRect b="0" l="0" r="0" t="3316"/>
          <a:stretch/>
        </p:blipFill>
        <p:spPr>
          <a:xfrm>
            <a:off x="4272525" y="0"/>
            <a:ext cx="2133749" cy="309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DSC_2608 (1).jpg"/>
          <p:cNvPicPr preferRelativeResize="0"/>
          <p:nvPr/>
        </p:nvPicPr>
        <p:blipFill rotWithShape="1">
          <a:blip r:embed="rId10">
            <a:alphaModFix/>
          </a:blip>
          <a:srcRect b="2986" l="0" r="0" t="0"/>
          <a:stretch/>
        </p:blipFill>
        <p:spPr>
          <a:xfrm>
            <a:off x="3236150" y="2689400"/>
            <a:ext cx="4057349" cy="245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 title="70f7166fe6a1a37488bccc9984bb4efa.jpg"/>
          <p:cNvPicPr preferRelativeResize="0"/>
          <p:nvPr/>
        </p:nvPicPr>
        <p:blipFill rotWithShape="1">
          <a:blip r:embed="rId11">
            <a:alphaModFix/>
          </a:blip>
          <a:srcRect b="6111" l="14726" r="0" t="0"/>
          <a:stretch/>
        </p:blipFill>
        <p:spPr>
          <a:xfrm>
            <a:off x="0" y="2689400"/>
            <a:ext cx="1483476" cy="2454098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-256125" y="2497125"/>
            <a:ext cx="91440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8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Montserrat SemiBold"/>
                <a:ea typeface="Montserrat SemiBold"/>
                <a:cs typeface="Montserrat SemiBold"/>
                <a:sym typeface="Montserrat SemiBold"/>
              </a:rPr>
              <a:t>ALEXANDERMAKUSHIN.RU</a:t>
            </a:r>
            <a:endParaRPr b="0" i="0" sz="1800" u="none" cap="none" strike="noStrike">
              <a:solidFill>
                <a:srgbClr val="000000"/>
              </a:solidFill>
              <a:highlight>
                <a:srgbClr val="FFFFFF"/>
              </a:highlight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52"/>
          <p:cNvSpPr txBox="1"/>
          <p:nvPr/>
        </p:nvSpPr>
        <p:spPr>
          <a:xfrm>
            <a:off x="50" y="56625"/>
            <a:ext cx="9144000" cy="15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ru" sz="1800">
                <a:solidFill>
                  <a:srgbClr val="FFFFFF"/>
                </a:solidFill>
                <a:highlight>
                  <a:schemeClr val="accent5"/>
                </a:highlight>
              </a:rPr>
              <a:t>ЧТО ЕЩЁ ВАЖНО ДЛЯ ПРОДВИЖЕНИЯ В ПОИСКЕ</a:t>
            </a:r>
            <a:endParaRPr b="1" sz="1800">
              <a:solidFill>
                <a:srgbClr val="FFFFFF"/>
              </a:solidFill>
              <a:highlight>
                <a:schemeClr val="accent5"/>
              </a:highlight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FFFFFF"/>
              </a:solidFill>
              <a:highlight>
                <a:srgbClr val="A64D79"/>
              </a:highlight>
            </a:endParaRPr>
          </a:p>
        </p:txBody>
      </p:sp>
      <p:sp>
        <p:nvSpPr>
          <p:cNvPr id="319" name="Google Shape;319;p52"/>
          <p:cNvSpPr txBox="1"/>
          <p:nvPr/>
        </p:nvSpPr>
        <p:spPr>
          <a:xfrm>
            <a:off x="2223650" y="1065350"/>
            <a:ext cx="4696800" cy="19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ru" sz="1500">
                <a:solidFill>
                  <a:schemeClr val="dk1"/>
                </a:solidFill>
              </a:rPr>
              <a:t>СКОРОСТЬ ЗАГРУЗКИ САЙТА</a:t>
            </a:r>
            <a:br>
              <a:rPr b="1" lang="ru" sz="1500">
                <a:solidFill>
                  <a:schemeClr val="dk1"/>
                </a:solidFill>
              </a:rPr>
            </a:b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ru" sz="1500">
                <a:solidFill>
                  <a:schemeClr val="dk1"/>
                </a:solidFill>
              </a:rPr>
              <a:t>ПРОСМОТР СТРАНИЦ</a:t>
            </a: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1" lang="ru" sz="1500">
                <a:solidFill>
                  <a:schemeClr val="dk1"/>
                </a:solidFill>
              </a:rPr>
            </a:br>
            <a:r>
              <a:rPr b="1" lang="ru" sz="1500">
                <a:solidFill>
                  <a:schemeClr val="dk1"/>
                </a:solidFill>
              </a:rPr>
              <a:t>УДЕРЖАНИЕ ПОСЕТИТЕЛЯ</a:t>
            </a: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1" lang="ru" sz="1500">
                <a:solidFill>
                  <a:schemeClr val="dk1"/>
                </a:solidFill>
              </a:rPr>
            </a:br>
            <a:r>
              <a:rPr b="1" lang="ru" sz="1500">
                <a:solidFill>
                  <a:schemeClr val="dk1"/>
                </a:solidFill>
              </a:rPr>
              <a:t>КОЛИЧЕСТВО ССЫЛОК НА САЙТ</a:t>
            </a: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ru" sz="1500">
                <a:solidFill>
                  <a:schemeClr val="dk1"/>
                </a:solidFill>
              </a:rPr>
              <a:t>ОБНОВЛЕНИЕ КОНТЕНТА</a:t>
            </a: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3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highlight>
                  <a:schemeClr val="lt1"/>
                </a:highlight>
              </a:rPr>
              <a:t>Чем больше контента на сайте, 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highlight>
                  <a:schemeClr val="lt1"/>
                </a:highlight>
              </a:rPr>
              <a:t>тем лучше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225" y="616800"/>
            <a:ext cx="7233551" cy="4478576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54"/>
          <p:cNvSpPr txBox="1"/>
          <p:nvPr/>
        </p:nvSpPr>
        <p:spPr>
          <a:xfrm>
            <a:off x="0" y="107175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Webmaster.yandex.ru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336" name="Google Shape;336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37" name="Google Shape;337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6"/>
          <p:cNvSpPr txBox="1"/>
          <p:nvPr>
            <p:ph type="title"/>
          </p:nvPr>
        </p:nvSpPr>
        <p:spPr>
          <a:xfrm>
            <a:off x="25050" y="3557800"/>
            <a:ext cx="90939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highlight>
                  <a:schemeClr val="lt1"/>
                </a:highlight>
              </a:rPr>
              <a:t>СПАСИБО!</a:t>
            </a:r>
            <a:endParaRPr sz="3000">
              <a:highlight>
                <a:schemeClr val="lt1"/>
              </a:highlight>
            </a:endParaRPr>
          </a:p>
        </p:txBody>
      </p:sp>
      <p:sp>
        <p:nvSpPr>
          <p:cNvPr id="343" name="Google Shape;343;p56"/>
          <p:cNvSpPr txBox="1"/>
          <p:nvPr/>
        </p:nvSpPr>
        <p:spPr>
          <a:xfrm>
            <a:off x="3156250" y="2803238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https://alexandermakushin.ru/fest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4" name="Google Shape;344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800" y="4270450"/>
            <a:ext cx="667125" cy="69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56" title="qr-code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46275" y="180400"/>
            <a:ext cx="2851450" cy="285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91468"/>
            <a:ext cx="3979023" cy="2652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3979023" cy="264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79025" y="0"/>
            <a:ext cx="3423147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69650" y="0"/>
            <a:ext cx="1874348" cy="2808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7">
            <a:alphaModFix/>
          </a:blip>
          <a:srcRect b="8684" l="0" r="0" t="0"/>
          <a:stretch/>
        </p:blipFill>
        <p:spPr>
          <a:xfrm>
            <a:off x="7269650" y="2571750"/>
            <a:ext cx="187435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9550" y="426625"/>
            <a:ext cx="2245879" cy="4642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 rotWithShape="1">
          <a:blip r:embed="rId4">
            <a:alphaModFix/>
          </a:blip>
          <a:srcRect b="9" l="0" r="0" t="4287"/>
          <a:stretch/>
        </p:blipFill>
        <p:spPr>
          <a:xfrm>
            <a:off x="5480317" y="451069"/>
            <a:ext cx="2172959" cy="461838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П</a:t>
            </a: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ОИСК В СОЦИАЛЬНЫХ СЕТЯХ</a:t>
            </a:r>
            <a:endParaRPr b="0" i="0" sz="1400" u="none" cap="none" strike="noStrike">
              <a:solidFill>
                <a:schemeClr val="lt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850" y="152400"/>
            <a:ext cx="2320120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32620" y="152400"/>
            <a:ext cx="442482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/>
          <p:nvPr/>
        </p:nvSpPr>
        <p:spPr>
          <a:xfrm>
            <a:off x="-12575" y="-17150"/>
            <a:ext cx="9144000" cy="51435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0"/>
          <p:cNvSpPr/>
          <p:nvPr/>
        </p:nvSpPr>
        <p:spPr>
          <a:xfrm>
            <a:off x="5638375" y="319350"/>
            <a:ext cx="3060900" cy="4504800"/>
          </a:xfrm>
          <a:prstGeom prst="rect">
            <a:avLst/>
          </a:prstGeom>
          <a:solidFill>
            <a:schemeClr val="accent3"/>
          </a:solidFill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0"/>
          <p:cNvSpPr txBox="1"/>
          <p:nvPr/>
        </p:nvSpPr>
        <p:spPr>
          <a:xfrm>
            <a:off x="587725" y="2047950"/>
            <a:ext cx="4666500" cy="37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800" u="none" cap="none" strike="noStrik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ТЕКСТОВЫЙ КОНТЕНТ САЙТОВ</a:t>
            </a:r>
            <a:endParaRPr b="0" i="0" sz="1800" u="none" cap="none" strike="noStrik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800" u="none" cap="none" strike="noStrik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ИЗОБРАЖЕНИЯ</a:t>
            </a:r>
            <a:endParaRPr b="0" i="0" sz="1800" u="none" cap="none" strike="noStrik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800" u="none" cap="none" strike="noStrik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ВИДЕО</a:t>
            </a:r>
            <a:endParaRPr b="0" i="0" sz="1800" u="none" cap="none" strike="noStrik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17" name="Google Shape;117;p20"/>
          <p:cNvSpPr txBox="1"/>
          <p:nvPr/>
        </p:nvSpPr>
        <p:spPr>
          <a:xfrm>
            <a:off x="104075" y="951350"/>
            <a:ext cx="5478300" cy="11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" sz="2000" u="none" cap="none" strike="noStrike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ИНТЕРНЕТ</a:t>
            </a:r>
            <a:endParaRPr b="0" i="0" sz="2000" u="none" cap="none" strike="noStrike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18" name="Google Shape;118;p20"/>
          <p:cNvSpPr/>
          <p:nvPr/>
        </p:nvSpPr>
        <p:spPr>
          <a:xfrm>
            <a:off x="6481975" y="2451704"/>
            <a:ext cx="1373700" cy="1386600"/>
          </a:xfrm>
          <a:prstGeom prst="ellipse">
            <a:avLst/>
          </a:prstGeom>
          <a:solidFill>
            <a:srgbClr val="4285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" sz="2700" u="none" cap="none" strike="noStrike">
                <a:solidFill>
                  <a:srgbClr val="4285F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ВК</a:t>
            </a:r>
            <a:endParaRPr b="1" i="0" sz="2700" u="none" cap="none" strike="noStrike">
              <a:solidFill>
                <a:srgbClr val="FFFFF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0"/>
          <p:cNvSpPr/>
          <p:nvPr/>
        </p:nvSpPr>
        <p:spPr>
          <a:xfrm>
            <a:off x="7214021" y="1126040"/>
            <a:ext cx="1373700" cy="1386900"/>
          </a:xfrm>
          <a:prstGeom prst="ellipse">
            <a:avLst/>
          </a:prstGeom>
          <a:solidFill>
            <a:srgbClr val="E6913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" sz="2700" u="none" cap="none" strike="noStrike">
                <a:solidFill>
                  <a:srgbClr val="FFAB4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INST</a:t>
            </a:r>
            <a:endParaRPr b="1" i="0" sz="2700" u="none" cap="none" strike="noStrike">
              <a:solidFill>
                <a:srgbClr val="FFAB4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0"/>
          <p:cNvSpPr/>
          <p:nvPr/>
        </p:nvSpPr>
        <p:spPr>
          <a:xfrm>
            <a:off x="5749916" y="1126045"/>
            <a:ext cx="1373700" cy="13869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" sz="2700" u="none" cap="none" strike="noStrike">
                <a:solidFill>
                  <a:srgbClr val="93C47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TG</a:t>
            </a:r>
            <a:endParaRPr b="1" i="0" sz="2700" u="none" cap="none" strike="noStrike">
              <a:solidFill>
                <a:srgbClr val="93C47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5918525" y="527125"/>
            <a:ext cx="24732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ИЗОЛИРОВАННЫЙ 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КОНТЕНТ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/>
        </p:nvSpPr>
        <p:spPr>
          <a:xfrm>
            <a:off x="2804900" y="48025"/>
            <a:ext cx="6163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" sz="1900" u="none" cap="none" strike="noStrike">
                <a:solidFill>
                  <a:srgbClr val="FFFFFF"/>
                </a:solidFill>
                <a:highlight>
                  <a:srgbClr val="000000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Поиск фотографа в социальных сетях</a:t>
            </a:r>
            <a:endParaRPr b="0" i="0" sz="1900" u="none" cap="none" strike="noStrike">
              <a:solidFill>
                <a:srgbClr val="FFFFFF"/>
              </a:solidFill>
              <a:highlight>
                <a:srgbClr val="000000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27" name="Google Shape;127;p21"/>
          <p:cNvSpPr txBox="1"/>
          <p:nvPr/>
        </p:nvSpPr>
        <p:spPr>
          <a:xfrm>
            <a:off x="3382925" y="923950"/>
            <a:ext cx="5208900" cy="47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" sz="1600" u="none" cap="none" strike="noStrike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Минусы:</a:t>
            </a:r>
            <a:b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Невозможно найти без прямой ссылки или точного названия</a:t>
            </a:r>
            <a:b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Непредсказуемые алгоритмы поиска</a:t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Невозможность улучшить показатели в поиске</a:t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Плохо работает для крупных городов</a:t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Невозможно показывать только лучшие работы</a:t>
            </a:r>
            <a:b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Продвижение зависит от системы рекомендаций или алгоритмов</a:t>
            </a:r>
            <a:b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</a:pPr>
            <a:r>
              <a:rPr b="0" i="0" lang="ru" sz="1400" u="none" cap="none" strike="noStrik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Контент нельзя найти в поиске</a:t>
            </a:r>
            <a:endParaRPr b="0" i="0" sz="1400" u="none" cap="none" strike="noStrik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21" title="Screenshot_20250402-154144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66216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