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70" Type="http://schemas.openxmlformats.org/officeDocument/2006/relationships/slide" Target="slides/slide65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20" Type="http://schemas.openxmlformats.org/officeDocument/2006/relationships/slide" Target="slides/slide15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22" Type="http://schemas.openxmlformats.org/officeDocument/2006/relationships/slide" Target="slides/slide17.xml"/><Relationship Id="rId66" Type="http://schemas.openxmlformats.org/officeDocument/2006/relationships/slide" Target="slides/slide61.xml"/><Relationship Id="rId21" Type="http://schemas.openxmlformats.org/officeDocument/2006/relationships/slide" Target="slides/slide16.xml"/><Relationship Id="rId65" Type="http://schemas.openxmlformats.org/officeDocument/2006/relationships/slide" Target="slides/slide60.xml"/><Relationship Id="rId24" Type="http://schemas.openxmlformats.org/officeDocument/2006/relationships/slide" Target="slides/slide19.xml"/><Relationship Id="rId68" Type="http://schemas.openxmlformats.org/officeDocument/2006/relationships/slide" Target="slides/slide63.xml"/><Relationship Id="rId23" Type="http://schemas.openxmlformats.org/officeDocument/2006/relationships/slide" Target="slides/slide18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slide" Target="slides/slide6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c6f972163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c6f97216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1714891a7d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1714891a7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44f9fa95f0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44f9fa95f0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e2f588a2f5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e2f588a2f5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e2f588a2f5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e2f588a2f5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9dd36eca7b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9dd36eca7b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acd844d68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acd844d68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dbe567feb9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dbe567feb9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dbe567feb9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dbe567feb9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02070b3b8c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02070b3b8c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dbe567feb9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dbe567feb9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462a354eda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462a354eda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02070b3b8c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302070b3b8c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e2f588a2f5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e2f588a2f5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171c435cef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3171c435cef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e2f588a2f5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e2f588a2f5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e2f588a2f5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1e2f588a2f5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1714891a7d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1714891a7d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1714891a7d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1714891a7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e2f588a2f5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1e2f588a2f5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e2f588a2f5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1e2f588a2f5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e2f588a2f5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1e2f588a2f5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9dd36eca7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9dd36eca7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e2f588a2f5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1e2f588a2f5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462a354eda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2462a354eda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31714891a7d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31714891a7d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1e2f588a2f5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1e2f588a2f5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e2f588a2f5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1e2f588a2f5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e2f588a2f5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1e2f588a2f5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e2f588a2f5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1e2f588a2f5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1e2f588a2f5_0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1e2f588a2f5_0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202f4124db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202f4124db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1e2f588a2f5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1e2f588a2f5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44f9fa95f0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44f9fa95f0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302e6cbffd4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302e6cbffd4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1e2f588a2f5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1e2f588a2f5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dbe567feb9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2dbe567feb9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02f4124db2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202f4124db2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302c6f22176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302c6f22176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1714891a7d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31714891a7d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171c435cef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3171c435cef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2dbe567feb9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2dbe567feb9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31714891a7d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31714891a7d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31714891a7d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31714891a7d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e2f588a2f5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e2f588a2f5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dbe567feb9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2dbe567feb9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3150b609676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3150b609676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3150b609676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3150b609676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3150b609676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3150b609676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150b609676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3150b609676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3150b609676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3150b609676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dbe567feb9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2dbe567feb9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2dbe567feb9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2dbe567feb9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2dbe567feb9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2dbe567feb9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302070b3b8c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302070b3b8c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44f9fa95f0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44f9fa95f0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2dbe567feb9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2dbe567feb9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202f4124db2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202f4124db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2462a354ed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2462a354ed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3171c435cef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3171c435cef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3171c435cef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3171c435cef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2462a354eda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2462a354eda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150b60967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150b60967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1714891a7d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1714891a7d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1714891a7d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1714891a7d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png"/><Relationship Id="rId4" Type="http://schemas.openxmlformats.org/officeDocument/2006/relationships/image" Target="../media/image21.png"/><Relationship Id="rId5" Type="http://schemas.openxmlformats.org/officeDocument/2006/relationships/image" Target="../media/image2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1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1.jpg"/><Relationship Id="rId4" Type="http://schemas.openxmlformats.org/officeDocument/2006/relationships/image" Target="../media/image54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4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1.jpg"/><Relationship Id="rId4" Type="http://schemas.openxmlformats.org/officeDocument/2006/relationships/image" Target="../media/image22.jpg"/><Relationship Id="rId5" Type="http://schemas.openxmlformats.org/officeDocument/2006/relationships/image" Target="../media/image30.jpg"/><Relationship Id="rId6" Type="http://schemas.openxmlformats.org/officeDocument/2006/relationships/image" Target="../media/image28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8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4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5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9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3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5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2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9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3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7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39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40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46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43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7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53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3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42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44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34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45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36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51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52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48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55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5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57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49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58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50.jp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41.jpg"/><Relationship Id="rId4" Type="http://schemas.openxmlformats.org/officeDocument/2006/relationships/hyperlink" Target="https://citaty.info/topic/pravila" TargetMode="Externa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5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514349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2108125" y="2098650"/>
            <a:ext cx="6262500" cy="23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100">
                <a:solidFill>
                  <a:srgbClr val="FFFFFF"/>
                </a:solidFill>
              </a:rPr>
              <a:t>Сайт как </a:t>
            </a:r>
            <a:endParaRPr b="1" sz="3100">
              <a:solidFill>
                <a:srgbClr val="FFFFFF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100">
                <a:solidFill>
                  <a:srgbClr val="FFFFFF"/>
                </a:solidFill>
              </a:rPr>
              <a:t>эффективный </a:t>
            </a:r>
            <a:endParaRPr b="1" sz="3100">
              <a:solidFill>
                <a:srgbClr val="FFFFFF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100">
                <a:solidFill>
                  <a:srgbClr val="FFFFFF"/>
                </a:solidFill>
              </a:rPr>
              <a:t>маркетинговый </a:t>
            </a:r>
            <a:endParaRPr b="1" sz="3100">
              <a:solidFill>
                <a:srgbClr val="FFFFFF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100">
                <a:solidFill>
                  <a:srgbClr val="FFFFFF"/>
                </a:solidFill>
              </a:rPr>
              <a:t>инструмент</a:t>
            </a:r>
            <a:endParaRPr b="1" sz="3100">
              <a:solidFill>
                <a:srgbClr val="FFFFFF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100">
                <a:solidFill>
                  <a:srgbClr val="FFFFFF"/>
                </a:solidFill>
              </a:rPr>
              <a:t>фотографа</a:t>
            </a:r>
            <a:endParaRPr b="1" sz="3100">
              <a:solidFill>
                <a:srgbClr val="FFFFFF"/>
              </a:solidFill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6655800" y="4529025"/>
            <a:ext cx="1853100" cy="77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595959"/>
                </a:solidFill>
                <a:highlight>
                  <a:srgbClr val="FFFFFF"/>
                </a:highlight>
              </a:rPr>
              <a:t>Александр Макушин</a:t>
            </a:r>
            <a:endParaRPr sz="1300">
              <a:solidFill>
                <a:srgbClr val="595959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/>
          <p:nvPr/>
        </p:nvSpPr>
        <p:spPr>
          <a:xfrm>
            <a:off x="1933650" y="541500"/>
            <a:ext cx="4469700" cy="4361400"/>
          </a:xfrm>
          <a:prstGeom prst="ellipse">
            <a:avLst/>
          </a:prstGeom>
          <a:solidFill>
            <a:srgbClr val="741B4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2"/>
          <p:cNvSpPr/>
          <p:nvPr/>
        </p:nvSpPr>
        <p:spPr>
          <a:xfrm>
            <a:off x="3257301" y="2940113"/>
            <a:ext cx="1727100" cy="1727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700">
                <a:solidFill>
                  <a:schemeClr val="accent1"/>
                </a:solidFill>
                <a:highlight>
                  <a:schemeClr val="lt1"/>
                </a:highlight>
              </a:rPr>
              <a:t>ВК</a:t>
            </a:r>
            <a:endParaRPr b="1" sz="2700">
              <a:solidFill>
                <a:schemeClr val="lt1"/>
              </a:solidFill>
              <a:highlight>
                <a:schemeClr val="lt1"/>
              </a:highlight>
            </a:endParaRPr>
          </a:p>
        </p:txBody>
      </p:sp>
      <p:sp>
        <p:nvSpPr>
          <p:cNvPr id="111" name="Google Shape;111;p22"/>
          <p:cNvSpPr/>
          <p:nvPr/>
        </p:nvSpPr>
        <p:spPr>
          <a:xfrm>
            <a:off x="4418891" y="1322516"/>
            <a:ext cx="1592100" cy="1592100"/>
          </a:xfrm>
          <a:prstGeom prst="ellipse">
            <a:avLst/>
          </a:prstGeom>
          <a:solidFill>
            <a:srgbClr val="E6913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700">
                <a:solidFill>
                  <a:schemeClr val="accent4"/>
                </a:solidFill>
                <a:highlight>
                  <a:schemeClr val="lt1"/>
                </a:highlight>
              </a:rPr>
              <a:t>INST</a:t>
            </a:r>
            <a:endParaRPr b="1" sz="2700">
              <a:solidFill>
                <a:schemeClr val="accent4"/>
              </a:solidFill>
              <a:highlight>
                <a:schemeClr val="lt1"/>
              </a:highlight>
            </a:endParaRPr>
          </a:p>
        </p:txBody>
      </p:sp>
      <p:sp>
        <p:nvSpPr>
          <p:cNvPr id="112" name="Google Shape;112;p22"/>
          <p:cNvSpPr txBox="1"/>
          <p:nvPr/>
        </p:nvSpPr>
        <p:spPr>
          <a:xfrm>
            <a:off x="-451150" y="65300"/>
            <a:ext cx="9144000" cy="9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300">
                <a:solidFill>
                  <a:schemeClr val="dk2"/>
                </a:solidFill>
              </a:rPr>
              <a:t>ЗАМКНУТОСТЬ СИСТЕМ</a:t>
            </a:r>
            <a:endParaRPr b="1" sz="2300">
              <a:solidFill>
                <a:schemeClr val="dk2"/>
              </a:solidFill>
            </a:endParaRPr>
          </a:p>
        </p:txBody>
      </p:sp>
      <p:sp>
        <p:nvSpPr>
          <p:cNvPr id="113" name="Google Shape;113;p22"/>
          <p:cNvSpPr/>
          <p:nvPr/>
        </p:nvSpPr>
        <p:spPr>
          <a:xfrm>
            <a:off x="2262450" y="1274425"/>
            <a:ext cx="1592100" cy="15921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700">
                <a:solidFill>
                  <a:srgbClr val="93C47D"/>
                </a:solidFill>
                <a:highlight>
                  <a:schemeClr val="lt1"/>
                </a:highlight>
              </a:rPr>
              <a:t>TG</a:t>
            </a:r>
            <a:endParaRPr b="1" sz="2700">
              <a:solidFill>
                <a:srgbClr val="93C47D"/>
              </a:solidFill>
              <a:highlight>
                <a:schemeClr val="lt1"/>
              </a:highlight>
            </a:endParaRPr>
          </a:p>
        </p:txBody>
      </p:sp>
      <p:sp>
        <p:nvSpPr>
          <p:cNvPr id="114" name="Google Shape;114;p22"/>
          <p:cNvSpPr txBox="1"/>
          <p:nvPr/>
        </p:nvSpPr>
        <p:spPr>
          <a:xfrm rot="-5400000">
            <a:off x="1186500" y="1488900"/>
            <a:ext cx="2869500" cy="24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/>
          <p:nvPr/>
        </p:nvSpPr>
        <p:spPr>
          <a:xfrm>
            <a:off x="0" y="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lt1"/>
                </a:solidFill>
                <a:highlight>
                  <a:schemeClr val="dk1"/>
                </a:highlight>
              </a:rPr>
              <a:t>Поиск в социальных сетях</a:t>
            </a:r>
            <a:endParaRPr sz="1900"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sp>
        <p:nvSpPr>
          <p:cNvPr id="120" name="Google Shape;120;p23"/>
          <p:cNvSpPr txBox="1"/>
          <p:nvPr/>
        </p:nvSpPr>
        <p:spPr>
          <a:xfrm>
            <a:off x="3382925" y="923950"/>
            <a:ext cx="47361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600"/>
              <a:t>Минусы:</a:t>
            </a:r>
            <a:br>
              <a:rPr lang="ru"/>
            </a:b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Невозможно найти без прямой ссылки</a:t>
            </a:r>
            <a:br>
              <a:rPr lang="ru"/>
            </a:b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Непредсказуемые алгоритмы поиска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Невозможность улучшить показатели в поиске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Рандомная выдача аккаунтов по запросу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Плохо работает для крупных городов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Невозможно показывать только лучшие работы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1" name="Google Shape;12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4848" y="443900"/>
            <a:ext cx="2186032" cy="4255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4"/>
          <p:cNvSpPr txBox="1"/>
          <p:nvPr/>
        </p:nvSpPr>
        <p:spPr>
          <a:xfrm>
            <a:off x="0" y="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lt1"/>
                </a:solidFill>
                <a:highlight>
                  <a:schemeClr val="dk1"/>
                </a:highlight>
              </a:rPr>
              <a:t>Поиск в социальных сетях</a:t>
            </a:r>
            <a:endParaRPr sz="1900"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sp>
        <p:nvSpPr>
          <p:cNvPr id="127" name="Google Shape;127;p24"/>
          <p:cNvSpPr txBox="1"/>
          <p:nvPr/>
        </p:nvSpPr>
        <p:spPr>
          <a:xfrm>
            <a:off x="3382925" y="923950"/>
            <a:ext cx="4736100" cy="23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600"/>
              <a:t>Плюсы</a:t>
            </a:r>
            <a:r>
              <a:rPr b="1" lang="ru" sz="1600"/>
              <a:t>:</a:t>
            </a:r>
            <a:br>
              <a:rPr lang="ru"/>
            </a:b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Большое количество пользователей онлайн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Хорошо работает в городах и нишах с низкой конкуренцией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8" name="Google Shape;12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9548" y="477000"/>
            <a:ext cx="2186032" cy="4255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5"/>
          <p:cNvSpPr txBox="1"/>
          <p:nvPr/>
        </p:nvSpPr>
        <p:spPr>
          <a:xfrm>
            <a:off x="0" y="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lt1"/>
                </a:solidFill>
                <a:highlight>
                  <a:schemeClr val="dk1"/>
                </a:highlight>
              </a:rPr>
              <a:t>Поиск в поисковых системах</a:t>
            </a:r>
            <a:endParaRPr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sp>
        <p:nvSpPr>
          <p:cNvPr id="134" name="Google Shape;134;p25"/>
          <p:cNvSpPr txBox="1"/>
          <p:nvPr/>
        </p:nvSpPr>
        <p:spPr>
          <a:xfrm>
            <a:off x="4168625" y="894875"/>
            <a:ext cx="46344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600"/>
              <a:t>Плюсы:</a:t>
            </a:r>
            <a:br>
              <a:rPr lang="ru"/>
            </a:b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В поисковой системе приоритет отдаётся сайтам и только потом соц.сетям.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Есть возможность влиять на позиции в поисковой системе, оптимизируя сайт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Люди активнее ищут информацию в поиске, чем в социальной сети.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5" name="Google Shape;13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9125" y="635425"/>
            <a:ext cx="3715020" cy="436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6"/>
          <p:cNvSpPr txBox="1"/>
          <p:nvPr/>
        </p:nvSpPr>
        <p:spPr>
          <a:xfrm>
            <a:off x="0" y="31315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lt1"/>
                </a:solidFill>
                <a:highlight>
                  <a:schemeClr val="dk1"/>
                </a:highlight>
              </a:rPr>
              <a:t>Где нужно публиковаться?</a:t>
            </a:r>
            <a:endParaRPr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sp>
        <p:nvSpPr>
          <p:cNvPr id="141" name="Google Shape;141;p26"/>
          <p:cNvSpPr txBox="1"/>
          <p:nvPr/>
        </p:nvSpPr>
        <p:spPr>
          <a:xfrm>
            <a:off x="0" y="1835550"/>
            <a:ext cx="9144000" cy="28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4200">
                <a:solidFill>
                  <a:schemeClr val="lt1"/>
                </a:solidFill>
                <a:highlight>
                  <a:srgbClr val="20124D"/>
                </a:highlight>
              </a:rPr>
              <a:t>ВЕЗДЕ И ВСЮДУ! </a:t>
            </a:r>
            <a:endParaRPr sz="4200">
              <a:solidFill>
                <a:schemeClr val="lt1"/>
              </a:solidFill>
              <a:highlight>
                <a:srgbClr val="20124D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200">
              <a:solidFill>
                <a:schemeClr val="lt1"/>
              </a:solidFill>
              <a:highlight>
                <a:srgbClr val="20124D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200">
              <a:solidFill>
                <a:schemeClr val="lt1"/>
              </a:solidFill>
              <a:highlight>
                <a:srgbClr val="20124D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200">
              <a:solidFill>
                <a:schemeClr val="lt1"/>
              </a:solidFill>
              <a:highlight>
                <a:srgbClr val="20124D"/>
              </a:highligh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8400" y="152400"/>
            <a:ext cx="4154050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05621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913" y="258788"/>
            <a:ext cx="8832176" cy="4625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1400"/>
            <a:ext cx="8776602" cy="4889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80F2C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1"/>
          <p:cNvSpPr txBox="1"/>
          <p:nvPr>
            <p:ph type="title"/>
          </p:nvPr>
        </p:nvSpPr>
        <p:spPr>
          <a:xfrm>
            <a:off x="25050" y="1841850"/>
            <a:ext cx="9093900" cy="15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highlight>
                  <a:schemeClr val="lt1"/>
                </a:highlight>
              </a:rPr>
              <a:t>А что с дизайном и удобством?</a:t>
            </a:r>
            <a:endParaRPr sz="3000"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3288350" y="996700"/>
            <a:ext cx="50634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700"/>
              <a:t>Александр Макушин</a:t>
            </a:r>
            <a:endParaRPr b="1"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500"/>
              <a:t>Интернет-маркетолог: </a:t>
            </a:r>
            <a:r>
              <a:rPr lang="ru" sz="1500"/>
              <a:t>сотрудничал с Mercedes-Benz, Nissan, Hyundai, Кенгуру, DesignRetail, Wfolio и др.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500"/>
              <a:t>Фотограф: </a:t>
            </a:r>
            <a:r>
              <a:rPr lang="ru" sz="1500"/>
              <a:t>портретная, пейзажная, концептуальная фотография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500"/>
              <a:t>Блогер: </a:t>
            </a:r>
            <a:r>
              <a:rPr lang="ru" sz="1500"/>
              <a:t>&gt;</a:t>
            </a:r>
            <a:r>
              <a:rPr lang="ru" sz="1500"/>
              <a:t>100k подписчиков в Youtube и социальных сетях</a:t>
            </a:r>
            <a:endParaRPr sz="1500"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475" y="518550"/>
            <a:ext cx="2983553" cy="41063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32"/>
          <p:cNvPicPr preferRelativeResize="0"/>
          <p:nvPr/>
        </p:nvPicPr>
        <p:blipFill rotWithShape="1">
          <a:blip r:embed="rId3">
            <a:alphaModFix/>
          </a:blip>
          <a:srcRect b="0" l="13111" r="0" t="22069"/>
          <a:stretch/>
        </p:blipFill>
        <p:spPr>
          <a:xfrm>
            <a:off x="0" y="1081100"/>
            <a:ext cx="4906348" cy="3770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32"/>
          <p:cNvPicPr preferRelativeResize="0"/>
          <p:nvPr/>
        </p:nvPicPr>
        <p:blipFill rotWithShape="1">
          <a:blip r:embed="rId4">
            <a:alphaModFix/>
          </a:blip>
          <a:srcRect b="18573" l="0" r="0" t="0"/>
          <a:stretch/>
        </p:blipFill>
        <p:spPr>
          <a:xfrm>
            <a:off x="0" y="2024375"/>
            <a:ext cx="4059927" cy="298915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2"/>
          <p:cNvSpPr txBox="1"/>
          <p:nvPr/>
        </p:nvSpPr>
        <p:spPr>
          <a:xfrm>
            <a:off x="0" y="378125"/>
            <a:ext cx="9144000" cy="9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300">
                <a:solidFill>
                  <a:schemeClr val="dk2"/>
                </a:solidFill>
              </a:rPr>
              <a:t>ОДИНАКОВЫЙ ДИЗАЙН</a:t>
            </a:r>
            <a:endParaRPr b="1" sz="2300">
              <a:solidFill>
                <a:schemeClr val="dk2"/>
              </a:solidFill>
            </a:endParaRPr>
          </a:p>
        </p:txBody>
      </p:sp>
      <p:pic>
        <p:nvPicPr>
          <p:cNvPr id="174" name="Google Shape;174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45799" y="1120300"/>
            <a:ext cx="4699226" cy="389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3"/>
          <p:cNvSpPr txBox="1"/>
          <p:nvPr/>
        </p:nvSpPr>
        <p:spPr>
          <a:xfrm>
            <a:off x="0" y="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lt1"/>
                </a:solidFill>
                <a:highlight>
                  <a:schemeClr val="dk1"/>
                </a:highlight>
              </a:rPr>
              <a:t>Сайт это классно!</a:t>
            </a:r>
            <a:endParaRPr sz="1900"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pic>
        <p:nvPicPr>
          <p:cNvPr id="180" name="Google Shape;18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775" y="526550"/>
            <a:ext cx="8207949" cy="4616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80F2C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4"/>
          <p:cNvSpPr txBox="1"/>
          <p:nvPr>
            <p:ph type="title"/>
          </p:nvPr>
        </p:nvSpPr>
        <p:spPr>
          <a:xfrm>
            <a:off x="25050" y="1841850"/>
            <a:ext cx="9093900" cy="15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highlight>
                  <a:schemeClr val="lt1"/>
                </a:highlight>
              </a:rPr>
              <a:t>Сайт это показатель </a:t>
            </a:r>
            <a:endParaRPr sz="3000">
              <a:highlight>
                <a:schemeClr val="lt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highlight>
                  <a:schemeClr val="lt1"/>
                </a:highlight>
              </a:rPr>
              <a:t>профессионализма</a:t>
            </a:r>
            <a:endParaRPr sz="3000"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5"/>
          <p:cNvSpPr txBox="1"/>
          <p:nvPr/>
        </p:nvSpPr>
        <p:spPr>
          <a:xfrm>
            <a:off x="0" y="0"/>
            <a:ext cx="9144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dk1"/>
                </a:solidFill>
              </a:rPr>
              <a:t>Статистика запросов в поиске</a:t>
            </a:r>
            <a:br>
              <a:rPr lang="ru" sz="1900">
                <a:solidFill>
                  <a:schemeClr val="dk1"/>
                </a:solidFill>
              </a:rPr>
            </a:br>
            <a:r>
              <a:rPr b="1" lang="ru" sz="1900">
                <a:solidFill>
                  <a:schemeClr val="lt1"/>
                </a:solidFill>
                <a:highlight>
                  <a:schemeClr val="dk1"/>
                </a:highlight>
              </a:rPr>
              <a:t>https://wordstat.yandex.ru/</a:t>
            </a:r>
            <a:endParaRPr b="1"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pic>
        <p:nvPicPr>
          <p:cNvPr id="191" name="Google Shape;191;p35"/>
          <p:cNvPicPr preferRelativeResize="0"/>
          <p:nvPr/>
        </p:nvPicPr>
        <p:blipFill rotWithShape="1">
          <a:blip r:embed="rId3">
            <a:alphaModFix/>
          </a:blip>
          <a:srcRect b="0" l="516" r="2055" t="0"/>
          <a:stretch/>
        </p:blipFill>
        <p:spPr>
          <a:xfrm>
            <a:off x="1102875" y="927900"/>
            <a:ext cx="6846551" cy="4069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6350" y="152400"/>
            <a:ext cx="5294043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1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7"/>
          <p:cNvSpPr txBox="1"/>
          <p:nvPr/>
        </p:nvSpPr>
        <p:spPr>
          <a:xfrm>
            <a:off x="745850" y="860350"/>
            <a:ext cx="5069100" cy="23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1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8"/>
          <p:cNvSpPr txBox="1"/>
          <p:nvPr/>
        </p:nvSpPr>
        <p:spPr>
          <a:xfrm>
            <a:off x="745850" y="860350"/>
            <a:ext cx="5069100" cy="23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09" name="Google Shape;209;p38"/>
          <p:cNvPicPr preferRelativeResize="0"/>
          <p:nvPr/>
        </p:nvPicPr>
        <p:blipFill rotWithShape="1">
          <a:blip r:embed="rId4">
            <a:alphaModFix/>
          </a:blip>
          <a:srcRect b="31045" l="4331" r="2524" t="26893"/>
          <a:stretch/>
        </p:blipFill>
        <p:spPr>
          <a:xfrm>
            <a:off x="875825" y="618975"/>
            <a:ext cx="2413926" cy="1090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9"/>
          <p:cNvSpPr txBox="1"/>
          <p:nvPr/>
        </p:nvSpPr>
        <p:spPr>
          <a:xfrm>
            <a:off x="6387550" y="1294975"/>
            <a:ext cx="2582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Заголовок</a:t>
            </a:r>
            <a:br>
              <a:rPr lang="ru"/>
            </a:br>
            <a:r>
              <a:rPr lang="ru"/>
              <a:t>(Title)</a:t>
            </a:r>
            <a:endParaRPr/>
          </a:p>
        </p:txBody>
      </p:sp>
      <p:sp>
        <p:nvSpPr>
          <p:cNvPr id="215" name="Google Shape;215;p39"/>
          <p:cNvSpPr txBox="1"/>
          <p:nvPr/>
        </p:nvSpPr>
        <p:spPr>
          <a:xfrm>
            <a:off x="6183975" y="3084650"/>
            <a:ext cx="2582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Описание</a:t>
            </a:r>
            <a:br>
              <a:rPr lang="ru"/>
            </a:br>
            <a:r>
              <a:rPr lang="ru"/>
              <a:t>(Description)</a:t>
            </a:r>
            <a:endParaRPr/>
          </a:p>
        </p:txBody>
      </p:sp>
      <p:sp>
        <p:nvSpPr>
          <p:cNvPr id="216" name="Google Shape;216;p39"/>
          <p:cNvSpPr txBox="1"/>
          <p:nvPr/>
        </p:nvSpPr>
        <p:spPr>
          <a:xfrm>
            <a:off x="0" y="20370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lt1"/>
                </a:solidFill>
                <a:highlight>
                  <a:schemeClr val="dk1"/>
                </a:highlight>
              </a:rPr>
              <a:t>Структура поиска</a:t>
            </a:r>
            <a:endParaRPr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pic>
        <p:nvPicPr>
          <p:cNvPr id="217" name="Google Shape;217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2300" y="1541825"/>
            <a:ext cx="5057450" cy="21584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8" name="Google Shape;218;p39"/>
          <p:cNvCxnSpPr/>
          <p:nvPr/>
        </p:nvCxnSpPr>
        <p:spPr>
          <a:xfrm>
            <a:off x="6838600" y="1935175"/>
            <a:ext cx="0" cy="42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9" name="Google Shape;219;p39"/>
          <p:cNvCxnSpPr/>
          <p:nvPr/>
        </p:nvCxnSpPr>
        <p:spPr>
          <a:xfrm>
            <a:off x="6838600" y="2816575"/>
            <a:ext cx="0" cy="42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0" name="Google Shape;220;p39"/>
          <p:cNvSpPr txBox="1"/>
          <p:nvPr/>
        </p:nvSpPr>
        <p:spPr>
          <a:xfrm>
            <a:off x="6416650" y="2371650"/>
            <a:ext cx="100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Метатеги</a:t>
            </a:r>
            <a:endParaRPr b="1"/>
          </a:p>
        </p:txBody>
      </p:sp>
      <p:cxnSp>
        <p:nvCxnSpPr>
          <p:cNvPr id="221" name="Google Shape;221;p39"/>
          <p:cNvCxnSpPr/>
          <p:nvPr/>
        </p:nvCxnSpPr>
        <p:spPr>
          <a:xfrm flipH="1" rot="10800000">
            <a:off x="4052200" y="1666075"/>
            <a:ext cx="2226300" cy="705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2" name="Google Shape;222;p39"/>
          <p:cNvCxnSpPr/>
          <p:nvPr/>
        </p:nvCxnSpPr>
        <p:spPr>
          <a:xfrm>
            <a:off x="4626975" y="2832475"/>
            <a:ext cx="1557000" cy="390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0225" y="745013"/>
            <a:ext cx="6410199" cy="3749716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40"/>
          <p:cNvSpPr txBox="1"/>
          <p:nvPr/>
        </p:nvSpPr>
        <p:spPr>
          <a:xfrm>
            <a:off x="7340575" y="2975525"/>
            <a:ext cx="152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Описание</a:t>
            </a:r>
            <a:endParaRPr b="1"/>
          </a:p>
        </p:txBody>
      </p:sp>
      <p:sp>
        <p:nvSpPr>
          <p:cNvPr id="229" name="Google Shape;229;p40"/>
          <p:cNvSpPr txBox="1"/>
          <p:nvPr/>
        </p:nvSpPr>
        <p:spPr>
          <a:xfrm>
            <a:off x="7187800" y="1309525"/>
            <a:ext cx="1709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Заголовок</a:t>
            </a:r>
            <a:endParaRPr b="1"/>
          </a:p>
        </p:txBody>
      </p:sp>
      <p:cxnSp>
        <p:nvCxnSpPr>
          <p:cNvPr id="230" name="Google Shape;230;p40"/>
          <p:cNvCxnSpPr/>
          <p:nvPr/>
        </p:nvCxnSpPr>
        <p:spPr>
          <a:xfrm rot="10800000">
            <a:off x="7551225" y="2488175"/>
            <a:ext cx="10800" cy="44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1" name="Google Shape;231;p40"/>
          <p:cNvCxnSpPr/>
          <p:nvPr/>
        </p:nvCxnSpPr>
        <p:spPr>
          <a:xfrm rot="10800000">
            <a:off x="7551225" y="1614775"/>
            <a:ext cx="10800" cy="44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2" name="Google Shape;232;p40"/>
          <p:cNvSpPr txBox="1"/>
          <p:nvPr/>
        </p:nvSpPr>
        <p:spPr>
          <a:xfrm>
            <a:off x="7107700" y="2029725"/>
            <a:ext cx="186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Метатеги</a:t>
            </a:r>
            <a:endParaRPr/>
          </a:p>
        </p:txBody>
      </p:sp>
      <p:cxnSp>
        <p:nvCxnSpPr>
          <p:cNvPr id="233" name="Google Shape;233;p40"/>
          <p:cNvCxnSpPr>
            <a:endCxn id="229" idx="1"/>
          </p:cNvCxnSpPr>
          <p:nvPr/>
        </p:nvCxnSpPr>
        <p:spPr>
          <a:xfrm flipH="1" rot="10800000">
            <a:off x="6715000" y="1509625"/>
            <a:ext cx="472800" cy="3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4" name="Google Shape;234;p40"/>
          <p:cNvCxnSpPr>
            <a:endCxn id="228" idx="1"/>
          </p:cNvCxnSpPr>
          <p:nvPr/>
        </p:nvCxnSpPr>
        <p:spPr>
          <a:xfrm>
            <a:off x="6816775" y="2749925"/>
            <a:ext cx="523800" cy="425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41"/>
          <p:cNvSpPr txBox="1"/>
          <p:nvPr/>
        </p:nvSpPr>
        <p:spPr>
          <a:xfrm>
            <a:off x="0" y="20370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lt1"/>
                </a:solidFill>
                <a:highlight>
                  <a:schemeClr val="dk1"/>
                </a:highlight>
              </a:rPr>
              <a:t>Как оформлять заголовок страницы?</a:t>
            </a:r>
            <a:endParaRPr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sp>
        <p:nvSpPr>
          <p:cNvPr id="240" name="Google Shape;240;p41"/>
          <p:cNvSpPr txBox="1"/>
          <p:nvPr/>
        </p:nvSpPr>
        <p:spPr>
          <a:xfrm>
            <a:off x="341925" y="1236775"/>
            <a:ext cx="44742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Худшие варианты: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Фотограф Иван Иванов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Иван Иванов фотографирует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Сайт Ивана Иванова</a:t>
            </a:r>
            <a:endParaRPr/>
          </a:p>
        </p:txBody>
      </p:sp>
      <p:sp>
        <p:nvSpPr>
          <p:cNvPr id="241" name="Google Shape;241;p41"/>
          <p:cNvSpPr txBox="1"/>
          <p:nvPr/>
        </p:nvSpPr>
        <p:spPr>
          <a:xfrm>
            <a:off x="4160975" y="1236775"/>
            <a:ext cx="44742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Лучшие</a:t>
            </a:r>
            <a:r>
              <a:rPr b="1" lang="ru"/>
              <a:t> варианты: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Свадебный фотограф в Москве Иван Иванов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Иван Иванов - портретный фотограф в Москве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"/>
              <a:t>Сайт московского фотографа Ивана Иванова</a:t>
            </a:r>
            <a:endParaRPr/>
          </a:p>
        </p:txBody>
      </p:sp>
      <p:sp>
        <p:nvSpPr>
          <p:cNvPr id="242" name="Google Shape;242;p41"/>
          <p:cNvSpPr txBox="1"/>
          <p:nvPr/>
        </p:nvSpPr>
        <p:spPr>
          <a:xfrm>
            <a:off x="-50" y="3368375"/>
            <a:ext cx="9144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>
                <a:solidFill>
                  <a:schemeClr val="lt1"/>
                </a:solidFill>
                <a:highlight>
                  <a:schemeClr val="dk1"/>
                </a:highlight>
              </a:rPr>
              <a:t>Длина заголовка страницы - 60-80 символов!</a:t>
            </a:r>
            <a:endParaRPr sz="1700"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9431" y="102050"/>
            <a:ext cx="1932531" cy="2903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09429" y="3268522"/>
            <a:ext cx="1932534" cy="1286168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/>
        </p:nvSpPr>
        <p:spPr>
          <a:xfrm>
            <a:off x="0" y="4619275"/>
            <a:ext cx="9144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200">
                <a:solidFill>
                  <a:schemeClr val="lt1"/>
                </a:solidFill>
                <a:highlight>
                  <a:schemeClr val="dk1"/>
                </a:highlight>
              </a:rPr>
              <a:t>ALEXANDERMAKUSHIN.RU</a:t>
            </a:r>
            <a:endParaRPr b="1" sz="1200"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0026" y="103688"/>
            <a:ext cx="2963377" cy="4452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59725" y="103688"/>
            <a:ext cx="2963377" cy="4452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425" y="938475"/>
            <a:ext cx="5184500" cy="2837174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42"/>
          <p:cNvSpPr txBox="1"/>
          <p:nvPr/>
        </p:nvSpPr>
        <p:spPr>
          <a:xfrm>
            <a:off x="0" y="9180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lt1"/>
                </a:solidFill>
                <a:highlight>
                  <a:schemeClr val="dk1"/>
                </a:highlight>
              </a:rPr>
              <a:t>Важны не только метатеги, но и контент на странице!</a:t>
            </a:r>
            <a:endParaRPr/>
          </a:p>
        </p:txBody>
      </p:sp>
      <p:sp>
        <p:nvSpPr>
          <p:cNvPr id="249" name="Google Shape;249;p42"/>
          <p:cNvSpPr txBox="1"/>
          <p:nvPr/>
        </p:nvSpPr>
        <p:spPr>
          <a:xfrm>
            <a:off x="5630925" y="1462300"/>
            <a:ext cx="32445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Дополнительные преимущества даст оформленный текст, содержащий ключевые слова из Wordstat длиной не менее 300 символов (идеально от 500 до 1000)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Текст должен быть авторским и уникальным!</a:t>
            </a:r>
            <a:br>
              <a:rPr b="1" lang="ru"/>
            </a:br>
            <a:br>
              <a:rPr b="1" lang="ru"/>
            </a:br>
            <a:r>
              <a:rPr b="1" lang="ru"/>
              <a:t>И не забывайте про форматирование: заголовок абзаца, текст. </a:t>
            </a:r>
            <a:endParaRPr b="1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3"/>
          <p:cNvSpPr txBox="1"/>
          <p:nvPr/>
        </p:nvSpPr>
        <p:spPr>
          <a:xfrm>
            <a:off x="0" y="91800"/>
            <a:ext cx="9144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lt1"/>
                </a:solidFill>
                <a:highlight>
                  <a:schemeClr val="dk1"/>
                </a:highlight>
              </a:rPr>
              <a:t>Страницы, тексты и форматирование - ваше преимущество</a:t>
            </a:r>
            <a:endParaRPr/>
          </a:p>
        </p:txBody>
      </p:sp>
      <p:pic>
        <p:nvPicPr>
          <p:cNvPr id="255" name="Google Shape;255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0225" y="730475"/>
            <a:ext cx="8149262" cy="4269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44"/>
          <p:cNvSpPr txBox="1"/>
          <p:nvPr/>
        </p:nvSpPr>
        <p:spPr>
          <a:xfrm>
            <a:off x="553550" y="168300"/>
            <a:ext cx="5022900" cy="3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900">
                <a:solidFill>
                  <a:schemeClr val="lt1"/>
                </a:solidFill>
              </a:rPr>
              <a:t>Где метатеги, </a:t>
            </a:r>
            <a:endParaRPr b="1" sz="29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900">
                <a:solidFill>
                  <a:schemeClr val="lt1"/>
                </a:solidFill>
              </a:rPr>
              <a:t>Лебовски?</a:t>
            </a:r>
            <a:endParaRPr b="1" sz="29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Google Shape;266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650" y="879900"/>
            <a:ext cx="8839197" cy="4149223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45"/>
          <p:cNvSpPr txBox="1"/>
          <p:nvPr/>
        </p:nvSpPr>
        <p:spPr>
          <a:xfrm>
            <a:off x="0" y="167325"/>
            <a:ext cx="9261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lt1"/>
                </a:solidFill>
                <a:highlight>
                  <a:schemeClr val="dk1"/>
                </a:highlight>
              </a:rPr>
              <a:t>Создаём дополнительные страницы на сайте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Google Shape;272;p46"/>
          <p:cNvPicPr preferRelativeResize="0"/>
          <p:nvPr/>
        </p:nvPicPr>
        <p:blipFill rotWithShape="1">
          <a:blip r:embed="rId3">
            <a:alphaModFix/>
          </a:blip>
          <a:srcRect b="15271" l="15514" r="8659" t="3539"/>
          <a:stretch/>
        </p:blipFill>
        <p:spPr>
          <a:xfrm>
            <a:off x="1105413" y="483788"/>
            <a:ext cx="6933173" cy="417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925" y="152400"/>
            <a:ext cx="7490294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Google Shape;282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1" cy="4771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80F2C"/>
        </a:solidFill>
      </p:bgPr>
    </p:bg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9"/>
          <p:cNvSpPr txBox="1"/>
          <p:nvPr>
            <p:ph type="title"/>
          </p:nvPr>
        </p:nvSpPr>
        <p:spPr>
          <a:xfrm>
            <a:off x="25050" y="1841850"/>
            <a:ext cx="9093900" cy="15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highlight>
                  <a:schemeClr val="lt1"/>
                </a:highlight>
              </a:rPr>
              <a:t>Одна страница под </a:t>
            </a:r>
            <a:endParaRPr sz="3000">
              <a:highlight>
                <a:schemeClr val="lt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highlight>
                  <a:schemeClr val="lt1"/>
                </a:highlight>
              </a:rPr>
              <a:t>один поисковый запрос</a:t>
            </a:r>
            <a:endParaRPr sz="3000"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950" y="866174"/>
            <a:ext cx="8200099" cy="3214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618000"/>
            <a:ext cx="8839199" cy="4168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4175"/>
            <a:ext cx="9144000" cy="609902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6"/>
          <p:cNvSpPr txBox="1"/>
          <p:nvPr/>
        </p:nvSpPr>
        <p:spPr>
          <a:xfrm>
            <a:off x="0" y="752425"/>
            <a:ext cx="91440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100">
                <a:solidFill>
                  <a:schemeClr val="lt1"/>
                </a:solidFill>
              </a:rPr>
              <a:t>Где бы вы искали фотографа?</a:t>
            </a:r>
            <a:endParaRPr b="1" sz="3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Google Shape;302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69850"/>
            <a:ext cx="8839204" cy="4203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53"/>
          <p:cNvSpPr txBox="1"/>
          <p:nvPr/>
        </p:nvSpPr>
        <p:spPr>
          <a:xfrm>
            <a:off x="0" y="167325"/>
            <a:ext cx="9261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lt1"/>
                </a:solidFill>
                <a:highlight>
                  <a:schemeClr val="dk1"/>
                </a:highlight>
              </a:rPr>
              <a:t>Оптимизируем изображения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308" name="Google Shape;308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7251" y="644325"/>
            <a:ext cx="7483474" cy="4322726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53"/>
          <p:cNvSpPr/>
          <p:nvPr/>
        </p:nvSpPr>
        <p:spPr>
          <a:xfrm>
            <a:off x="1536600" y="853375"/>
            <a:ext cx="685800" cy="378900"/>
          </a:xfrm>
          <a:prstGeom prst="rect">
            <a:avLst/>
          </a:prstGeom>
          <a:noFill/>
          <a:ln cap="flat" cmpd="sng" w="28575">
            <a:solidFill>
              <a:srgbClr val="CC412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53"/>
          <p:cNvSpPr/>
          <p:nvPr/>
        </p:nvSpPr>
        <p:spPr>
          <a:xfrm>
            <a:off x="5031775" y="1665500"/>
            <a:ext cx="1708500" cy="378900"/>
          </a:xfrm>
          <a:prstGeom prst="rect">
            <a:avLst/>
          </a:prstGeom>
          <a:noFill/>
          <a:ln cap="flat" cmpd="sng" w="28575">
            <a:solidFill>
              <a:srgbClr val="CC412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80F2C"/>
        </a:solidFill>
      </p:bgPr>
    </p:bg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54"/>
          <p:cNvSpPr txBox="1"/>
          <p:nvPr>
            <p:ph type="title"/>
          </p:nvPr>
        </p:nvSpPr>
        <p:spPr>
          <a:xfrm>
            <a:off x="25050" y="1841850"/>
            <a:ext cx="9093900" cy="15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highlight>
                  <a:schemeClr val="lt1"/>
                </a:highlight>
              </a:rPr>
              <a:t>Чем больше контента на сайте, </a:t>
            </a:r>
            <a:endParaRPr sz="3000">
              <a:highlight>
                <a:schemeClr val="lt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highlight>
                  <a:schemeClr val="lt1"/>
                </a:highlight>
              </a:rPr>
              <a:t>тем лучше</a:t>
            </a:r>
            <a:endParaRPr sz="3000"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Google Shape;320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09608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1375"/>
            <a:ext cx="8602138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4075" y="440250"/>
            <a:ext cx="7915851" cy="4450851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57"/>
          <p:cNvSpPr txBox="1"/>
          <p:nvPr/>
        </p:nvSpPr>
        <p:spPr>
          <a:xfrm>
            <a:off x="1172400" y="73575"/>
            <a:ext cx="6799200" cy="441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lt1"/>
                </a:solidFill>
                <a:highlight>
                  <a:srgbClr val="741B47"/>
                </a:highlight>
              </a:rPr>
              <a:t>Публикация проектов на Диске Wfolio</a:t>
            </a:r>
            <a:endParaRPr b="1" sz="1800">
              <a:solidFill>
                <a:schemeClr val="lt1"/>
              </a:solidFill>
              <a:highlight>
                <a:srgbClr val="741B47"/>
              </a:highlight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Google Shape;336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412278" cy="48387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80F2C"/>
        </a:solid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59"/>
          <p:cNvSpPr txBox="1"/>
          <p:nvPr>
            <p:ph type="title"/>
          </p:nvPr>
        </p:nvSpPr>
        <p:spPr>
          <a:xfrm>
            <a:off x="25050" y="1841850"/>
            <a:ext cx="9093900" cy="15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highlight>
                  <a:schemeClr val="lt1"/>
                </a:highlight>
              </a:rPr>
              <a:t>Сайт как платформа для продаж </a:t>
            </a:r>
            <a:endParaRPr sz="3000">
              <a:highlight>
                <a:schemeClr val="lt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highlight>
                  <a:schemeClr val="lt1"/>
                </a:highlight>
              </a:rPr>
              <a:t>товаров и услуг</a:t>
            </a:r>
            <a:endParaRPr sz="3000"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60"/>
          <p:cNvPicPr preferRelativeResize="0"/>
          <p:nvPr/>
        </p:nvPicPr>
        <p:blipFill rotWithShape="1">
          <a:blip r:embed="rId3">
            <a:alphaModFix/>
          </a:blip>
          <a:srcRect b="0" l="620" r="-620" t="0"/>
          <a:stretch/>
        </p:blipFill>
        <p:spPr>
          <a:xfrm>
            <a:off x="745825" y="366450"/>
            <a:ext cx="7556948" cy="4717474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60"/>
          <p:cNvSpPr txBox="1"/>
          <p:nvPr/>
        </p:nvSpPr>
        <p:spPr>
          <a:xfrm>
            <a:off x="0" y="92125"/>
            <a:ext cx="9144000" cy="441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lt1"/>
                </a:solidFill>
                <a:highlight>
                  <a:srgbClr val="741B47"/>
                </a:highlight>
              </a:rPr>
              <a:t>ДИСК ОТ </a:t>
            </a:r>
            <a:r>
              <a:rPr b="1" lang="ru" sz="1800">
                <a:solidFill>
                  <a:schemeClr val="lt1"/>
                </a:solidFill>
                <a:highlight>
                  <a:srgbClr val="741B47"/>
                </a:highlight>
              </a:rPr>
              <a:t>WFOLIO</a:t>
            </a:r>
            <a:endParaRPr b="1" sz="1800">
              <a:solidFill>
                <a:schemeClr val="lt1"/>
              </a:solidFill>
              <a:highlight>
                <a:srgbClr val="741B47"/>
              </a:highlight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352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500" y="152400"/>
            <a:ext cx="7544107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E0F3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25050" y="1841850"/>
            <a:ext cx="9093900" cy="15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highlight>
                  <a:schemeClr val="lt1"/>
                </a:highlight>
              </a:rPr>
              <a:t>О социальных сетях</a:t>
            </a:r>
            <a:endParaRPr sz="3000"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29618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" name="Google Shape;362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6525" y="152400"/>
            <a:ext cx="683816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Google Shape;367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8900" y="152400"/>
            <a:ext cx="7058352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Google Shape;372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0925" y="152400"/>
            <a:ext cx="5562152" cy="4838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3289" y="378125"/>
            <a:ext cx="7657426" cy="43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2" name="Google Shape;382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4813" y="519325"/>
            <a:ext cx="6377324" cy="4624175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67"/>
          <p:cNvSpPr txBox="1"/>
          <p:nvPr/>
        </p:nvSpPr>
        <p:spPr>
          <a:xfrm>
            <a:off x="1277350" y="128300"/>
            <a:ext cx="6377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chemeClr val="lt1"/>
                </a:solidFill>
                <a:highlight>
                  <a:srgbClr val="741B47"/>
                </a:highlight>
              </a:rPr>
              <a:t>Сайт как обучающая платформа</a:t>
            </a:r>
            <a:endParaRPr sz="800">
              <a:solidFill>
                <a:schemeClr val="lt1"/>
              </a:solidFill>
              <a:highlight>
                <a:srgbClr val="741B47"/>
              </a:highlight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Google Shape;388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05621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" name="Google Shape;393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09116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Google Shape;398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4" cy="47994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" name="Google Shape;403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55018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0693" y="152400"/>
            <a:ext cx="2178361" cy="4838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4036" y="152400"/>
            <a:ext cx="2178361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" name="Google Shape;408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05621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73"/>
          <p:cNvSpPr txBox="1"/>
          <p:nvPr/>
        </p:nvSpPr>
        <p:spPr>
          <a:xfrm>
            <a:off x="2330700" y="56625"/>
            <a:ext cx="4482600" cy="15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FFFFFF"/>
                </a:solidFill>
                <a:highlight>
                  <a:srgbClr val="280F2C"/>
                </a:highlight>
              </a:rPr>
              <a:t>https://alexandermakushin.ru/pay</a:t>
            </a:r>
            <a:endParaRPr b="1" sz="1800">
              <a:solidFill>
                <a:srgbClr val="FFFFFF"/>
              </a:solidFill>
              <a:highlight>
                <a:srgbClr val="280F2C"/>
              </a:highlight>
            </a:endParaRPr>
          </a:p>
        </p:txBody>
      </p:sp>
      <p:pic>
        <p:nvPicPr>
          <p:cNvPr id="414" name="Google Shape;414;p73"/>
          <p:cNvPicPr preferRelativeResize="0"/>
          <p:nvPr/>
        </p:nvPicPr>
        <p:blipFill rotWithShape="1">
          <a:blip r:embed="rId3">
            <a:alphaModFix/>
          </a:blip>
          <a:srcRect b="0" l="0" r="0" t="8399"/>
          <a:stretch/>
        </p:blipFill>
        <p:spPr>
          <a:xfrm>
            <a:off x="1133200" y="654850"/>
            <a:ext cx="6877600" cy="4392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7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7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21" name="Google Shape;421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6" name="Google Shape;426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2900" y="170450"/>
            <a:ext cx="6076000" cy="3961550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75"/>
          <p:cNvSpPr txBox="1"/>
          <p:nvPr/>
        </p:nvSpPr>
        <p:spPr>
          <a:xfrm>
            <a:off x="941050" y="4252300"/>
            <a:ext cx="39042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lt1"/>
                </a:solidFill>
                <a:highlight>
                  <a:srgbClr val="674EA7"/>
                </a:highlight>
              </a:rPr>
              <a:t>Ваш сайт</a:t>
            </a:r>
            <a:endParaRPr b="1" sz="1800">
              <a:solidFill>
                <a:schemeClr val="lt1"/>
              </a:solidFill>
              <a:highlight>
                <a:srgbClr val="674EA7"/>
              </a:highlight>
            </a:endParaRPr>
          </a:p>
        </p:txBody>
      </p:sp>
      <p:sp>
        <p:nvSpPr>
          <p:cNvPr id="428" name="Google Shape;428;p75"/>
          <p:cNvSpPr txBox="1"/>
          <p:nvPr/>
        </p:nvSpPr>
        <p:spPr>
          <a:xfrm>
            <a:off x="4498400" y="4252300"/>
            <a:ext cx="39042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lt1"/>
                </a:solidFill>
                <a:highlight>
                  <a:srgbClr val="A64D79"/>
                </a:highlight>
              </a:rPr>
              <a:t>Сайт конкурента</a:t>
            </a:r>
            <a:endParaRPr b="1" sz="1800">
              <a:solidFill>
                <a:schemeClr val="lt1"/>
              </a:solidFill>
              <a:highlight>
                <a:srgbClr val="A64D79"/>
              </a:highlight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3" name="Google Shape;433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1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76"/>
          <p:cNvSpPr txBox="1"/>
          <p:nvPr/>
        </p:nvSpPr>
        <p:spPr>
          <a:xfrm>
            <a:off x="745850" y="860350"/>
            <a:ext cx="5069100" cy="23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435" name="Google Shape;435;p76"/>
          <p:cNvSpPr txBox="1"/>
          <p:nvPr/>
        </p:nvSpPr>
        <p:spPr>
          <a:xfrm>
            <a:off x="375550" y="528525"/>
            <a:ext cx="4704300" cy="241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lt1"/>
                </a:solidFill>
              </a:rPr>
              <a:t>“Вы не достигнете ничего без упорной работы.</a:t>
            </a:r>
            <a:endParaRPr b="1" sz="18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lt1"/>
                </a:solidFill>
              </a:rPr>
              <a:t>Чтобы достичь успеха, вы должны соблюдать </a:t>
            </a:r>
            <a:r>
              <a:rPr b="1" lang="ru" sz="1800">
                <a:solidFill>
                  <a:schemeClr val="lt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правила</a:t>
            </a:r>
            <a:r>
              <a:rPr b="1" lang="ru" sz="1800">
                <a:solidFill>
                  <a:schemeClr val="lt1"/>
                </a:solidFill>
              </a:rPr>
              <a:t> и дисциплину.”</a:t>
            </a:r>
            <a:endParaRPr b="1" sz="18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300">
              <a:solidFill>
                <a:srgbClr val="1B2024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D0F31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77"/>
          <p:cNvSpPr txBox="1"/>
          <p:nvPr>
            <p:ph type="title"/>
          </p:nvPr>
        </p:nvSpPr>
        <p:spPr>
          <a:xfrm>
            <a:off x="25050" y="3341225"/>
            <a:ext cx="9093900" cy="89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highlight>
                  <a:schemeClr val="lt1"/>
                </a:highlight>
              </a:rPr>
              <a:t>СПАСИБО!</a:t>
            </a:r>
            <a:endParaRPr sz="3000">
              <a:highlight>
                <a:schemeClr val="lt1"/>
              </a:highlight>
            </a:endParaRPr>
          </a:p>
        </p:txBody>
      </p:sp>
      <p:pic>
        <p:nvPicPr>
          <p:cNvPr id="441" name="Google Shape;441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9888" y="221225"/>
            <a:ext cx="2444224" cy="2444224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77"/>
          <p:cNvSpPr txBox="1"/>
          <p:nvPr/>
        </p:nvSpPr>
        <p:spPr>
          <a:xfrm>
            <a:off x="3162250" y="26950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lt1"/>
                </a:solidFill>
              </a:rPr>
              <a:t>https://alexandermakushin.ru/fest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0425" y="152400"/>
            <a:ext cx="2320120" cy="4838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3445" y="152400"/>
            <a:ext cx="2480780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E0F31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/>
          <p:nvPr>
            <p:ph type="title"/>
          </p:nvPr>
        </p:nvSpPr>
        <p:spPr>
          <a:xfrm>
            <a:off x="1606500" y="2044250"/>
            <a:ext cx="7537500" cy="15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highlight>
                  <a:schemeClr val="lt1"/>
                </a:highlight>
              </a:rPr>
              <a:t>У вас есть канал в ТГ или Inst?</a:t>
            </a:r>
            <a:endParaRPr sz="3000"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E0F3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/>
          <p:nvPr>
            <p:ph type="title"/>
          </p:nvPr>
        </p:nvSpPr>
        <p:spPr>
          <a:xfrm>
            <a:off x="1606500" y="2044250"/>
            <a:ext cx="7537500" cy="15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highlight>
                  <a:schemeClr val="lt1"/>
                </a:highlight>
              </a:rPr>
              <a:t>У вас есть канал в ТГ или Inst?</a:t>
            </a:r>
            <a:endParaRPr sz="3000"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highlight>
                  <a:schemeClr val="lt1"/>
                </a:highlight>
              </a:rPr>
              <a:t>А он растёт или стагнирует?</a:t>
            </a:r>
            <a:endParaRPr sz="3000"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